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6" r:id="rId3"/>
    <p:sldId id="259" r:id="rId4"/>
    <p:sldId id="260" r:id="rId5"/>
    <p:sldId id="257" r:id="rId6"/>
  </p:sldIdLst>
  <p:sldSz cx="6858000" cy="9144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00"/>
    <a:srgbClr val="D64B00"/>
    <a:srgbClr val="CC0000"/>
    <a:srgbClr val="800000"/>
    <a:srgbClr val="0033CC"/>
    <a:srgbClr val="000066"/>
    <a:srgbClr val="66FF33"/>
    <a:srgbClr val="FFFF00"/>
    <a:srgbClr val="FF6600"/>
    <a:srgbClr val="FF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2" d="100"/>
          <a:sy n="62" d="100"/>
        </p:scale>
        <p:origin x="2658" y="6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12229B-A1EC-4DE6-B904-5C87748F3716}" type="datetimeFigureOut">
              <a:rPr lang="fr-FR" smtClean="0"/>
              <a:t>29/11/2024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FDA11F-3003-48F5-B239-77A7C2D58255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12229B-A1EC-4DE6-B904-5C87748F3716}" type="datetimeFigureOut">
              <a:rPr lang="fr-FR" smtClean="0"/>
              <a:t>29/11/2024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FDA11F-3003-48F5-B239-77A7C2D58255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257175" y="488951"/>
            <a:ext cx="3357563" cy="10401300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12229B-A1EC-4DE6-B904-5C87748F3716}" type="datetimeFigureOut">
              <a:rPr lang="fr-FR" smtClean="0"/>
              <a:t>29/11/2024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FDA11F-3003-48F5-B239-77A7C2D58255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12229B-A1EC-4DE6-B904-5C87748F3716}" type="datetimeFigureOut">
              <a:rPr lang="fr-FR" smtClean="0"/>
              <a:t>29/11/2024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FDA11F-3003-48F5-B239-77A7C2D58255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12229B-A1EC-4DE6-B904-5C87748F3716}" type="datetimeFigureOut">
              <a:rPr lang="fr-FR" smtClean="0"/>
              <a:t>29/11/2024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FDA11F-3003-48F5-B239-77A7C2D58255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12229B-A1EC-4DE6-B904-5C87748F3716}" type="datetimeFigureOut">
              <a:rPr lang="fr-FR" smtClean="0"/>
              <a:t>29/11/2024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FDA11F-3003-48F5-B239-77A7C2D58255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12229B-A1EC-4DE6-B904-5C87748F3716}" type="datetimeFigureOut">
              <a:rPr lang="fr-FR" smtClean="0"/>
              <a:t>29/11/2024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FDA11F-3003-48F5-B239-77A7C2D58255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12229B-A1EC-4DE6-B904-5C87748F3716}" type="datetimeFigureOut">
              <a:rPr lang="fr-FR" smtClean="0"/>
              <a:t>29/11/2024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FDA11F-3003-48F5-B239-77A7C2D58255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12229B-A1EC-4DE6-B904-5C87748F3716}" type="datetimeFigureOut">
              <a:rPr lang="fr-FR" smtClean="0"/>
              <a:t>29/11/2024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FDA11F-3003-48F5-B239-77A7C2D58255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12229B-A1EC-4DE6-B904-5C87748F3716}" type="datetimeFigureOut">
              <a:rPr lang="fr-FR" smtClean="0"/>
              <a:t>29/11/2024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FDA11F-3003-48F5-B239-77A7C2D58255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12229B-A1EC-4DE6-B904-5C87748F3716}" type="datetimeFigureOut">
              <a:rPr lang="fr-FR" smtClean="0"/>
              <a:t>29/11/2024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FDA11F-3003-48F5-B239-77A7C2D58255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12229B-A1EC-4DE6-B904-5C87748F3716}" type="datetimeFigureOut">
              <a:rPr lang="fr-FR" smtClean="0"/>
              <a:t>29/11/2024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FDA11F-3003-48F5-B239-77A7C2D58255}" type="slidenum">
              <a:rPr lang="fr-FR" smtClean="0"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ZoneTexte 36"/>
          <p:cNvSpPr txBox="1"/>
          <p:nvPr/>
        </p:nvSpPr>
        <p:spPr>
          <a:xfrm>
            <a:off x="1133128" y="40544"/>
            <a:ext cx="488667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200" b="1" u="sng" dirty="0" smtClean="0">
                <a:latin typeface="Arial Black" panose="020B0A04020102020204" pitchFamily="34" charset="0"/>
                <a:cs typeface="Times New Roman" panose="02020603050405020304" pitchFamily="18" charset="0"/>
              </a:rPr>
              <a:t>Configuration du </a:t>
            </a:r>
            <a:r>
              <a:rPr lang="fr-FR" sz="2200" b="1" u="sng" dirty="0" err="1" smtClean="0">
                <a:latin typeface="Arial Black" panose="020B0A04020102020204" pitchFamily="34" charset="0"/>
                <a:cs typeface="Times New Roman" panose="02020603050405020304" pitchFamily="18" charset="0"/>
              </a:rPr>
              <a:t>Symphony</a:t>
            </a:r>
            <a:r>
              <a:rPr lang="fr-FR" sz="2200" b="1" u="sng" dirty="0" smtClean="0">
                <a:latin typeface="Arial Black" panose="020B0A04020102020204" pitchFamily="34" charset="0"/>
                <a:cs typeface="Times New Roman" panose="02020603050405020304" pitchFamily="18" charset="0"/>
              </a:rPr>
              <a:t> </a:t>
            </a:r>
          </a:p>
          <a:p>
            <a:pPr algn="ctr"/>
            <a:r>
              <a:rPr lang="fr-FR" sz="2200" b="1" dirty="0" smtClean="0">
                <a:latin typeface="Arial Black" panose="020B0A04020102020204" pitchFamily="34" charset="0"/>
                <a:cs typeface="Times New Roman" panose="02020603050405020304" pitchFamily="18" charset="0"/>
              </a:rPr>
              <a:t>(PT </a:t>
            </a:r>
            <a:r>
              <a:rPr lang="fr-FR" sz="2200" b="1" dirty="0" err="1" smtClean="0">
                <a:latin typeface="Arial Black" panose="020B0A04020102020204" pitchFamily="34" charset="0"/>
                <a:cs typeface="Times New Roman" panose="02020603050405020304" pitchFamily="18" charset="0"/>
              </a:rPr>
              <a:t>Cytométrie</a:t>
            </a:r>
            <a:r>
              <a:rPr lang="fr-FR" sz="2200" b="1" dirty="0" smtClean="0">
                <a:latin typeface="Arial Black" panose="020B0A04020102020204" pitchFamily="34" charset="0"/>
                <a:cs typeface="Times New Roman" panose="02020603050405020304" pitchFamily="18" charset="0"/>
              </a:rPr>
              <a:t> </a:t>
            </a:r>
            <a:r>
              <a:rPr lang="fr-FR" sz="2200" b="1" dirty="0" err="1" smtClean="0">
                <a:latin typeface="Arial Black" panose="020B0A04020102020204" pitchFamily="34" charset="0"/>
                <a:cs typeface="Times New Roman" panose="02020603050405020304" pitchFamily="18" charset="0"/>
              </a:rPr>
              <a:t>Purpan</a:t>
            </a:r>
            <a:r>
              <a:rPr lang="fr-FR" sz="2200" b="1" dirty="0" smtClean="0">
                <a:latin typeface="Arial Black" panose="020B0A04020102020204" pitchFamily="34" charset="0"/>
                <a:cs typeface="Times New Roman" panose="02020603050405020304" pitchFamily="18" charset="0"/>
              </a:rPr>
              <a:t>)</a:t>
            </a:r>
            <a:endParaRPr lang="fr-FR" sz="2200" b="1" dirty="0">
              <a:latin typeface="Arial Black" panose="020B0A040201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8" name="ZoneTexte 37"/>
          <p:cNvSpPr txBox="1"/>
          <p:nvPr/>
        </p:nvSpPr>
        <p:spPr>
          <a:xfrm>
            <a:off x="2528756" y="748156"/>
            <a:ext cx="180041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000" b="1" u="sng" dirty="0" smtClean="0">
                <a:solidFill>
                  <a:srgbClr val="0C20B4"/>
                </a:solidFill>
                <a:latin typeface="Arial Black" panose="020B0A04020102020204" pitchFamily="34" charset="0"/>
                <a:cs typeface="Times New Roman" panose="02020603050405020304" pitchFamily="18" charset="0"/>
              </a:rPr>
              <a:t>Blue Laser</a:t>
            </a:r>
            <a:r>
              <a:rPr lang="fr-FR" sz="2000" b="1" dirty="0" smtClean="0">
                <a:solidFill>
                  <a:srgbClr val="0C20B4"/>
                </a:solidFill>
                <a:latin typeface="Arial Black" panose="020B0A04020102020204" pitchFamily="34" charset="0"/>
                <a:cs typeface="Times New Roman" panose="02020603050405020304" pitchFamily="18" charset="0"/>
              </a:rPr>
              <a:t> </a:t>
            </a:r>
          </a:p>
          <a:p>
            <a:pPr algn="ctr"/>
            <a:r>
              <a:rPr lang="fr-FR" sz="2000" b="1" dirty="0" smtClean="0">
                <a:solidFill>
                  <a:srgbClr val="0C20B4"/>
                </a:solidFill>
                <a:latin typeface="Arial Black" panose="020B0A04020102020204" pitchFamily="34" charset="0"/>
                <a:cs typeface="Times New Roman" panose="02020603050405020304" pitchFamily="18" charset="0"/>
              </a:rPr>
              <a:t>(488nm)</a:t>
            </a:r>
          </a:p>
        </p:txBody>
      </p:sp>
      <p:grpSp>
        <p:nvGrpSpPr>
          <p:cNvPr id="39" name="Group 45"/>
          <p:cNvGrpSpPr>
            <a:grpSpLocks/>
          </p:cNvGrpSpPr>
          <p:nvPr/>
        </p:nvGrpSpPr>
        <p:grpSpPr bwMode="auto">
          <a:xfrm>
            <a:off x="158552" y="2438400"/>
            <a:ext cx="5867400" cy="4876800"/>
            <a:chOff x="336" y="1536"/>
            <a:chExt cx="3696" cy="3072"/>
          </a:xfrm>
        </p:grpSpPr>
        <p:sp>
          <p:nvSpPr>
            <p:cNvPr id="40" name="Oval 10"/>
            <p:cNvSpPr>
              <a:spLocks noChangeArrowheads="1"/>
            </p:cNvSpPr>
            <p:nvPr/>
          </p:nvSpPr>
          <p:spPr bwMode="auto">
            <a:xfrm>
              <a:off x="624" y="1536"/>
              <a:ext cx="3168" cy="3072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43" name="Rectangle 8"/>
            <p:cNvSpPr>
              <a:spLocks noChangeArrowheads="1"/>
            </p:cNvSpPr>
            <p:nvPr/>
          </p:nvSpPr>
          <p:spPr bwMode="auto">
            <a:xfrm rot="2089934">
              <a:off x="624" y="2016"/>
              <a:ext cx="528" cy="528"/>
            </a:xfrm>
            <a:prstGeom prst="rect">
              <a:avLst/>
            </a:prstGeom>
            <a:gradFill rotWithShape="1">
              <a:gsLst>
                <a:gs pos="0">
                  <a:srgbClr val="666666"/>
                </a:gs>
                <a:gs pos="50000">
                  <a:srgbClr val="DDDDDD"/>
                </a:gs>
                <a:gs pos="100000">
                  <a:srgbClr val="666666"/>
                </a:gs>
              </a:gsLst>
              <a:lin ang="2700000" scaled="1"/>
            </a:gra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44" name="Oval 11"/>
            <p:cNvSpPr>
              <a:spLocks noChangeArrowheads="1"/>
            </p:cNvSpPr>
            <p:nvPr/>
          </p:nvSpPr>
          <p:spPr bwMode="auto">
            <a:xfrm>
              <a:off x="864" y="3984"/>
              <a:ext cx="528" cy="528"/>
            </a:xfrm>
            <a:prstGeom prst="ellipse">
              <a:avLst/>
            </a:prstGeom>
            <a:gradFill flip="none" rotWithShape="1">
              <a:gsLst>
                <a:gs pos="0">
                  <a:srgbClr val="FF9900">
                    <a:shade val="30000"/>
                    <a:satMod val="115000"/>
                  </a:srgbClr>
                </a:gs>
                <a:gs pos="50000">
                  <a:srgbClr val="FF9900">
                    <a:shade val="67500"/>
                    <a:satMod val="115000"/>
                  </a:srgbClr>
                </a:gs>
                <a:gs pos="100000">
                  <a:srgbClr val="FF9900">
                    <a:shade val="100000"/>
                    <a:satMod val="115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fr-FR" sz="2400" b="1" dirty="0" smtClean="0"/>
                <a:t>E</a:t>
              </a:r>
              <a:endParaRPr lang="fr-FR" sz="2400" b="1" dirty="0"/>
            </a:p>
          </p:txBody>
        </p:sp>
        <p:sp>
          <p:nvSpPr>
            <p:cNvPr id="45" name="Oval 14"/>
            <p:cNvSpPr>
              <a:spLocks noChangeArrowheads="1"/>
            </p:cNvSpPr>
            <p:nvPr/>
          </p:nvSpPr>
          <p:spPr bwMode="auto">
            <a:xfrm>
              <a:off x="3504" y="3216"/>
              <a:ext cx="528" cy="528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fr-FR" sz="2400" b="1" dirty="0" smtClean="0"/>
                <a:t>H</a:t>
              </a:r>
              <a:endParaRPr lang="fr-FR" sz="2400" b="1" dirty="0"/>
            </a:p>
          </p:txBody>
        </p:sp>
        <p:sp>
          <p:nvSpPr>
            <p:cNvPr id="48" name="Oval 17"/>
            <p:cNvSpPr>
              <a:spLocks noChangeArrowheads="1"/>
            </p:cNvSpPr>
            <p:nvPr/>
          </p:nvSpPr>
          <p:spPr bwMode="auto">
            <a:xfrm>
              <a:off x="336" y="3072"/>
              <a:ext cx="528" cy="528"/>
            </a:xfrm>
            <a:prstGeom prst="ellipse">
              <a:avLst/>
            </a:prstGeom>
            <a:gradFill flip="none" rotWithShape="1">
              <a:gsLst>
                <a:gs pos="0">
                  <a:srgbClr val="0070C0">
                    <a:shade val="30000"/>
                    <a:satMod val="115000"/>
                  </a:srgbClr>
                </a:gs>
                <a:gs pos="50000">
                  <a:srgbClr val="0070C0">
                    <a:shade val="67500"/>
                    <a:satMod val="115000"/>
                  </a:srgbClr>
                </a:gs>
                <a:gs pos="100000">
                  <a:srgbClr val="0070C0">
                    <a:shade val="100000"/>
                    <a:satMod val="115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fr-FR" sz="2400" b="1" dirty="0" smtClean="0"/>
                <a:t>G</a:t>
              </a:r>
              <a:endParaRPr lang="fr-FR" sz="2400" b="1" dirty="0"/>
            </a:p>
          </p:txBody>
        </p:sp>
        <p:grpSp>
          <p:nvGrpSpPr>
            <p:cNvPr id="49" name="Group 21"/>
            <p:cNvGrpSpPr>
              <a:grpSpLocks/>
            </p:cNvGrpSpPr>
            <p:nvPr/>
          </p:nvGrpSpPr>
          <p:grpSpPr bwMode="auto">
            <a:xfrm rot="4017448">
              <a:off x="2416" y="1808"/>
              <a:ext cx="390" cy="710"/>
              <a:chOff x="1296" y="2352"/>
              <a:chExt cx="390" cy="710"/>
            </a:xfrm>
          </p:grpSpPr>
          <p:sp>
            <p:nvSpPr>
              <p:cNvPr id="70" name="Text Box 22"/>
              <p:cNvSpPr txBox="1">
                <a:spLocks noChangeArrowheads="1"/>
              </p:cNvSpPr>
              <p:nvPr/>
            </p:nvSpPr>
            <p:spPr bwMode="auto">
              <a:xfrm rot="-2899387">
                <a:off x="1087" y="2561"/>
                <a:ext cx="616" cy="198"/>
              </a:xfrm>
              <a:prstGeom prst="rect">
                <a:avLst/>
              </a:prstGeom>
              <a:solidFill>
                <a:srgbClr val="FF66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fr-FR" sz="1400" b="1" dirty="0" smtClean="0"/>
                  <a:t>670/30</a:t>
                </a:r>
                <a:endParaRPr lang="fr-FR" sz="1400" b="1" dirty="0"/>
              </a:p>
            </p:txBody>
          </p:sp>
          <p:sp>
            <p:nvSpPr>
              <p:cNvPr id="71" name="Text Box 23"/>
              <p:cNvSpPr txBox="1">
                <a:spLocks noChangeArrowheads="1"/>
              </p:cNvSpPr>
              <p:nvPr/>
            </p:nvSpPr>
            <p:spPr bwMode="auto">
              <a:xfrm rot="18700613">
                <a:off x="1352" y="2728"/>
                <a:ext cx="470" cy="198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fr-FR" sz="1400" b="1" dirty="0" smtClean="0"/>
                  <a:t>635LP</a:t>
                </a:r>
                <a:endParaRPr lang="fr-FR" sz="1400" b="1" dirty="0"/>
              </a:p>
            </p:txBody>
          </p:sp>
        </p:grpSp>
        <p:grpSp>
          <p:nvGrpSpPr>
            <p:cNvPr id="50" name="Group 27"/>
            <p:cNvGrpSpPr>
              <a:grpSpLocks/>
            </p:cNvGrpSpPr>
            <p:nvPr/>
          </p:nvGrpSpPr>
          <p:grpSpPr bwMode="auto">
            <a:xfrm rot="6380287">
              <a:off x="2944" y="2336"/>
              <a:ext cx="390" cy="710"/>
              <a:chOff x="1296" y="2352"/>
              <a:chExt cx="390" cy="710"/>
            </a:xfrm>
          </p:grpSpPr>
          <p:sp>
            <p:nvSpPr>
              <p:cNvPr id="68" name="Text Box 28"/>
              <p:cNvSpPr txBox="1">
                <a:spLocks noChangeArrowheads="1"/>
              </p:cNvSpPr>
              <p:nvPr/>
            </p:nvSpPr>
            <p:spPr bwMode="auto">
              <a:xfrm rot="-2899387">
                <a:off x="1087" y="2561"/>
                <a:ext cx="616" cy="198"/>
              </a:xfrm>
              <a:prstGeom prst="rect">
                <a:avLst/>
              </a:prstGeom>
              <a:solidFill>
                <a:srgbClr val="66FF33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fr-FR" sz="1400" b="1" dirty="0" smtClean="0"/>
                  <a:t>530/30</a:t>
                </a:r>
                <a:endParaRPr lang="fr-FR" sz="1400" b="1" dirty="0"/>
              </a:p>
            </p:txBody>
          </p:sp>
          <p:sp>
            <p:nvSpPr>
              <p:cNvPr id="69" name="Text Box 29"/>
              <p:cNvSpPr txBox="1">
                <a:spLocks noChangeArrowheads="1"/>
              </p:cNvSpPr>
              <p:nvPr/>
            </p:nvSpPr>
            <p:spPr bwMode="auto">
              <a:xfrm rot="18700613">
                <a:off x="1352" y="2728"/>
                <a:ext cx="470" cy="198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fr-FR" sz="1400" b="1" dirty="0" smtClean="0"/>
                  <a:t>505LP</a:t>
                </a:r>
                <a:endParaRPr lang="fr-FR" sz="1400" b="1" dirty="0"/>
              </a:p>
            </p:txBody>
          </p:sp>
        </p:grpSp>
        <p:sp>
          <p:nvSpPr>
            <p:cNvPr id="67" name="Text Box 32"/>
            <p:cNvSpPr txBox="1">
              <a:spLocks noChangeArrowheads="1"/>
            </p:cNvSpPr>
            <p:nvPr/>
          </p:nvSpPr>
          <p:spPr bwMode="auto">
            <a:xfrm rot="20342199">
              <a:off x="1670" y="2183"/>
              <a:ext cx="470" cy="19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fr-FR" sz="1400" b="1" dirty="0" smtClean="0"/>
                <a:t>735LP</a:t>
              </a:r>
              <a:endParaRPr lang="fr-FR" sz="1400" b="1" dirty="0"/>
            </a:p>
          </p:txBody>
        </p:sp>
        <p:sp>
          <p:nvSpPr>
            <p:cNvPr id="65" name="Text Box 35"/>
            <p:cNvSpPr txBox="1">
              <a:spLocks noChangeArrowheads="1"/>
            </p:cNvSpPr>
            <p:nvPr/>
          </p:nvSpPr>
          <p:spPr bwMode="auto">
            <a:xfrm rot="8396237">
              <a:off x="2474" y="3771"/>
              <a:ext cx="470" cy="19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fr-FR" sz="1400" b="1" dirty="0" smtClean="0"/>
                <a:t>770LP</a:t>
              </a:r>
              <a:endParaRPr lang="fr-FR" sz="1400" b="1" dirty="0"/>
            </a:p>
          </p:txBody>
        </p:sp>
        <p:sp>
          <p:nvSpPr>
            <p:cNvPr id="63" name="Text Box 38"/>
            <p:cNvSpPr txBox="1">
              <a:spLocks noChangeArrowheads="1"/>
            </p:cNvSpPr>
            <p:nvPr/>
          </p:nvSpPr>
          <p:spPr bwMode="auto">
            <a:xfrm rot="11239396">
              <a:off x="1893" y="3885"/>
              <a:ext cx="470" cy="19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fr-FR" sz="1400" b="1" dirty="0" smtClean="0"/>
                <a:t>685LP</a:t>
              </a:r>
              <a:endParaRPr lang="fr-FR" sz="1400" b="1" dirty="0"/>
            </a:p>
          </p:txBody>
        </p:sp>
        <p:grpSp>
          <p:nvGrpSpPr>
            <p:cNvPr id="54" name="Group 39"/>
            <p:cNvGrpSpPr>
              <a:grpSpLocks/>
            </p:cNvGrpSpPr>
            <p:nvPr/>
          </p:nvGrpSpPr>
          <p:grpSpPr bwMode="auto">
            <a:xfrm rot="-5148349">
              <a:off x="1255" y="3450"/>
              <a:ext cx="408" cy="709"/>
              <a:chOff x="1278" y="2353"/>
              <a:chExt cx="408" cy="709"/>
            </a:xfrm>
          </p:grpSpPr>
          <p:sp>
            <p:nvSpPr>
              <p:cNvPr id="60" name="Text Box 40"/>
              <p:cNvSpPr txBox="1">
                <a:spLocks noChangeArrowheads="1"/>
              </p:cNvSpPr>
              <p:nvPr/>
            </p:nvSpPr>
            <p:spPr bwMode="auto">
              <a:xfrm rot="18700613">
                <a:off x="1069" y="2562"/>
                <a:ext cx="616" cy="198"/>
              </a:xfrm>
              <a:prstGeom prst="rect">
                <a:avLst/>
              </a:prstGeom>
              <a:solidFill>
                <a:srgbClr val="FF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fr-FR" sz="1400" b="1" dirty="0" smtClean="0"/>
                  <a:t>610/20</a:t>
                </a:r>
                <a:endParaRPr lang="fr-FR" sz="1400" b="1" dirty="0"/>
              </a:p>
            </p:txBody>
          </p:sp>
          <p:sp>
            <p:nvSpPr>
              <p:cNvPr id="61" name="Text Box 41"/>
              <p:cNvSpPr txBox="1">
                <a:spLocks noChangeArrowheads="1"/>
              </p:cNvSpPr>
              <p:nvPr/>
            </p:nvSpPr>
            <p:spPr bwMode="auto">
              <a:xfrm rot="18700613">
                <a:off x="1352" y="2728"/>
                <a:ext cx="470" cy="198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fr-FR" sz="1400" b="1" dirty="0" smtClean="0"/>
                  <a:t>600LP</a:t>
                </a:r>
                <a:endParaRPr lang="fr-FR" sz="1400" b="1" dirty="0"/>
              </a:p>
            </p:txBody>
          </p:sp>
        </p:grpSp>
        <p:sp>
          <p:nvSpPr>
            <p:cNvPr id="56" name="Oval 13"/>
            <p:cNvSpPr>
              <a:spLocks noChangeArrowheads="1"/>
            </p:cNvSpPr>
            <p:nvPr/>
          </p:nvSpPr>
          <p:spPr bwMode="auto">
            <a:xfrm>
              <a:off x="3360" y="2064"/>
              <a:ext cx="528" cy="528"/>
            </a:xfrm>
            <a:prstGeom prst="ellipse">
              <a:avLst/>
            </a:prstGeom>
            <a:gradFill flip="none" rotWithShape="1">
              <a:gsLst>
                <a:gs pos="0">
                  <a:srgbClr val="66FF33">
                    <a:shade val="30000"/>
                    <a:satMod val="115000"/>
                  </a:srgbClr>
                </a:gs>
                <a:gs pos="50000">
                  <a:srgbClr val="66FF33">
                    <a:shade val="67500"/>
                    <a:satMod val="115000"/>
                  </a:srgbClr>
                </a:gs>
                <a:gs pos="100000">
                  <a:srgbClr val="66FF33">
                    <a:shade val="100000"/>
                    <a:satMod val="115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fr-FR" sz="2400" b="1" dirty="0" smtClean="0"/>
                <a:t>F</a:t>
              </a:r>
              <a:endParaRPr lang="fr-FR" sz="2400" b="1" dirty="0"/>
            </a:p>
          </p:txBody>
        </p:sp>
      </p:grpSp>
      <p:sp>
        <p:nvSpPr>
          <p:cNvPr id="74" name="Text Box 43"/>
          <p:cNvSpPr txBox="1">
            <a:spLocks noChangeArrowheads="1"/>
          </p:cNvSpPr>
          <p:nvPr/>
        </p:nvSpPr>
        <p:spPr bwMode="auto">
          <a:xfrm rot="15276117">
            <a:off x="902236" y="4887967"/>
            <a:ext cx="977900" cy="314325"/>
          </a:xfrm>
          <a:prstGeom prst="rect">
            <a:avLst/>
          </a:prstGeom>
          <a:solidFill>
            <a:srgbClr val="0070C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sz="1400" b="1" dirty="0" smtClean="0"/>
              <a:t>488/10</a:t>
            </a:r>
            <a:endParaRPr lang="fr-FR" sz="1400" b="1" dirty="0"/>
          </a:p>
        </p:txBody>
      </p:sp>
      <p:sp>
        <p:nvSpPr>
          <p:cNvPr id="75" name="Text Box 44"/>
          <p:cNvSpPr txBox="1">
            <a:spLocks noChangeArrowheads="1"/>
          </p:cNvSpPr>
          <p:nvPr/>
        </p:nvSpPr>
        <p:spPr bwMode="auto">
          <a:xfrm rot="15276117">
            <a:off x="1406326" y="4776223"/>
            <a:ext cx="746125" cy="3143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endParaRPr lang="fr-FR" sz="1400" b="1"/>
          </a:p>
        </p:txBody>
      </p:sp>
      <p:sp>
        <p:nvSpPr>
          <p:cNvPr id="35" name="Text Box 34"/>
          <p:cNvSpPr txBox="1">
            <a:spLocks noChangeArrowheads="1"/>
          </p:cNvSpPr>
          <p:nvPr/>
        </p:nvSpPr>
        <p:spPr bwMode="auto">
          <a:xfrm>
            <a:off x="91938" y="5740102"/>
            <a:ext cx="762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fr-FR" sz="1400" b="1" u="sng" dirty="0">
                <a:ln w="0"/>
                <a:solidFill>
                  <a:schemeClr val="accent1"/>
                </a:solidFill>
                <a:latin typeface="Arial Black" panose="020B0A04020102020204" pitchFamily="34" charset="0"/>
              </a:rPr>
              <a:t>SSC</a:t>
            </a:r>
            <a:endParaRPr lang="fr-FR" sz="1400" b="1" u="sng" dirty="0">
              <a:ln w="0"/>
              <a:latin typeface="Arial Black" panose="020B0A04020102020204" pitchFamily="34" charset="0"/>
            </a:endParaRPr>
          </a:p>
        </p:txBody>
      </p:sp>
      <p:sp>
        <p:nvSpPr>
          <p:cNvPr id="36" name="Oval 15"/>
          <p:cNvSpPr>
            <a:spLocks noChangeArrowheads="1"/>
          </p:cNvSpPr>
          <p:nvPr/>
        </p:nvSpPr>
        <p:spPr bwMode="auto">
          <a:xfrm>
            <a:off x="4402088" y="6477000"/>
            <a:ext cx="838200" cy="838200"/>
          </a:xfrm>
          <a:prstGeom prst="ellipse">
            <a:avLst/>
          </a:prstGeom>
          <a:gradFill flip="none" rotWithShape="1">
            <a:gsLst>
              <a:gs pos="0">
                <a:srgbClr val="800000">
                  <a:shade val="30000"/>
                  <a:satMod val="115000"/>
                </a:srgbClr>
              </a:gs>
              <a:gs pos="50000">
                <a:srgbClr val="800000">
                  <a:shade val="67500"/>
                  <a:satMod val="115000"/>
                </a:srgbClr>
              </a:gs>
              <a:gs pos="100000">
                <a:srgbClr val="800000">
                  <a:shade val="100000"/>
                  <a:satMod val="115000"/>
                </a:srgbClr>
              </a:gs>
            </a:gsLst>
            <a:path path="circle">
              <a:fillToRect l="50000" t="50000" r="50000" b="50000"/>
            </a:path>
            <a:tileRect/>
          </a:gra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fr-FR" sz="2400" b="1" dirty="0" smtClean="0"/>
              <a:t>A</a:t>
            </a:r>
            <a:endParaRPr lang="fr-FR" b="1" dirty="0"/>
          </a:p>
        </p:txBody>
      </p:sp>
      <p:sp>
        <p:nvSpPr>
          <p:cNvPr id="41" name="Text Box 34"/>
          <p:cNvSpPr txBox="1">
            <a:spLocks noChangeArrowheads="1"/>
          </p:cNvSpPr>
          <p:nvPr/>
        </p:nvSpPr>
        <p:spPr bwMode="auto">
          <a:xfrm rot="8396237">
            <a:off x="3829383" y="6296737"/>
            <a:ext cx="977900" cy="307975"/>
          </a:xfrm>
          <a:prstGeom prst="rect">
            <a:avLst/>
          </a:prstGeom>
          <a:solidFill>
            <a:srgbClr val="80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sz="1400" b="1" dirty="0" smtClean="0"/>
              <a:t>810/40</a:t>
            </a:r>
            <a:endParaRPr lang="fr-FR" sz="1400" b="1" dirty="0"/>
          </a:p>
        </p:txBody>
      </p:sp>
      <p:sp>
        <p:nvSpPr>
          <p:cNvPr id="55" name="Oval 7"/>
          <p:cNvSpPr>
            <a:spLocks noChangeArrowheads="1"/>
          </p:cNvSpPr>
          <p:nvPr/>
        </p:nvSpPr>
        <p:spPr bwMode="auto">
          <a:xfrm>
            <a:off x="2039888" y="2133600"/>
            <a:ext cx="838200" cy="838200"/>
          </a:xfrm>
          <a:prstGeom prst="ellipse">
            <a:avLst/>
          </a:prstGeom>
          <a:gradFill flip="none" rotWithShape="1">
            <a:gsLst>
              <a:gs pos="0">
                <a:srgbClr val="CC0000">
                  <a:shade val="30000"/>
                  <a:satMod val="115000"/>
                </a:srgbClr>
              </a:gs>
              <a:gs pos="50000">
                <a:srgbClr val="CC0000">
                  <a:shade val="67500"/>
                  <a:satMod val="115000"/>
                </a:srgbClr>
              </a:gs>
              <a:gs pos="100000">
                <a:srgbClr val="CC0000">
                  <a:shade val="100000"/>
                  <a:satMod val="115000"/>
                </a:srgbClr>
              </a:gs>
            </a:gsLst>
            <a:path path="circle">
              <a:fillToRect l="50000" t="50000" r="50000" b="50000"/>
            </a:path>
            <a:tileRect/>
          </a:gra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fr-FR" sz="2400" b="1" dirty="0" smtClean="0"/>
              <a:t>B</a:t>
            </a:r>
            <a:endParaRPr lang="fr-FR" sz="2400" b="1" dirty="0"/>
          </a:p>
        </p:txBody>
      </p:sp>
      <p:sp>
        <p:nvSpPr>
          <p:cNvPr id="58" name="Oval 16"/>
          <p:cNvSpPr>
            <a:spLocks noChangeArrowheads="1"/>
          </p:cNvSpPr>
          <p:nvPr/>
        </p:nvSpPr>
        <p:spPr bwMode="auto">
          <a:xfrm>
            <a:off x="2649488" y="7010400"/>
            <a:ext cx="838200" cy="838200"/>
          </a:xfrm>
          <a:prstGeom prst="ellipse">
            <a:avLst/>
          </a:prstGeom>
          <a:gradFill flip="none" rotWithShape="1">
            <a:gsLst>
              <a:gs pos="0">
                <a:srgbClr val="FF0000">
                  <a:shade val="30000"/>
                  <a:satMod val="115000"/>
                </a:srgbClr>
              </a:gs>
              <a:gs pos="50000">
                <a:srgbClr val="FF0000">
                  <a:shade val="67500"/>
                  <a:satMod val="115000"/>
                </a:srgbClr>
              </a:gs>
              <a:gs pos="100000">
                <a:srgbClr val="FF0000">
                  <a:shade val="100000"/>
                  <a:satMod val="115000"/>
                </a:srgbClr>
              </a:gs>
            </a:gsLst>
            <a:path path="circle">
              <a:fillToRect l="50000" t="50000" r="50000" b="50000"/>
            </a:path>
            <a:tileRect/>
          </a:gra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fr-FR" sz="2400" b="1" dirty="0" smtClean="0"/>
              <a:t>C</a:t>
            </a:r>
            <a:endParaRPr lang="fr-FR" sz="2400" b="1" dirty="0"/>
          </a:p>
        </p:txBody>
      </p:sp>
      <p:sp>
        <p:nvSpPr>
          <p:cNvPr id="59" name="Text Box 31"/>
          <p:cNvSpPr txBox="1">
            <a:spLocks noChangeArrowheads="1"/>
          </p:cNvSpPr>
          <p:nvPr/>
        </p:nvSpPr>
        <p:spPr bwMode="auto">
          <a:xfrm rot="20342199">
            <a:off x="2140438" y="3089494"/>
            <a:ext cx="977900" cy="314325"/>
          </a:xfrm>
          <a:prstGeom prst="rect">
            <a:avLst/>
          </a:prstGeom>
          <a:solidFill>
            <a:srgbClr val="CC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sz="1400" b="1" dirty="0" smtClean="0"/>
              <a:t>750/30</a:t>
            </a:r>
            <a:endParaRPr lang="fr-FR" sz="1400" b="1" dirty="0"/>
          </a:p>
        </p:txBody>
      </p:sp>
      <p:sp>
        <p:nvSpPr>
          <p:cNvPr id="72" name="Text Box 37"/>
          <p:cNvSpPr txBox="1">
            <a:spLocks noChangeArrowheads="1"/>
          </p:cNvSpPr>
          <p:nvPr/>
        </p:nvSpPr>
        <p:spPr bwMode="auto">
          <a:xfrm rot="11239396">
            <a:off x="2596102" y="6568721"/>
            <a:ext cx="977900" cy="314325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sz="1400" b="1" dirty="0" smtClean="0"/>
              <a:t>710/50</a:t>
            </a:r>
            <a:endParaRPr lang="fr-FR" sz="1400" b="1" dirty="0"/>
          </a:p>
        </p:txBody>
      </p:sp>
      <p:sp>
        <p:nvSpPr>
          <p:cNvPr id="73" name="Oval 12"/>
          <p:cNvSpPr>
            <a:spLocks noChangeArrowheads="1"/>
          </p:cNvSpPr>
          <p:nvPr/>
        </p:nvSpPr>
        <p:spPr bwMode="auto">
          <a:xfrm>
            <a:off x="3716288" y="2133600"/>
            <a:ext cx="838200" cy="838200"/>
          </a:xfrm>
          <a:prstGeom prst="ellipse">
            <a:avLst/>
          </a:prstGeom>
          <a:gradFill flip="none" rotWithShape="1">
            <a:gsLst>
              <a:gs pos="0">
                <a:srgbClr val="FF6600">
                  <a:shade val="30000"/>
                  <a:satMod val="115000"/>
                </a:srgbClr>
              </a:gs>
              <a:gs pos="50000">
                <a:srgbClr val="FF6600">
                  <a:shade val="67500"/>
                  <a:satMod val="115000"/>
                </a:srgbClr>
              </a:gs>
              <a:gs pos="100000">
                <a:srgbClr val="FF6600">
                  <a:shade val="100000"/>
                  <a:satMod val="115000"/>
                </a:srgbClr>
              </a:gs>
            </a:gsLst>
            <a:path path="circle">
              <a:fillToRect l="50000" t="50000" r="50000" b="50000"/>
            </a:path>
            <a:tileRect/>
          </a:gra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fr-FR" sz="2400" b="1" dirty="0" smtClean="0"/>
              <a:t>D</a:t>
            </a:r>
            <a:endParaRPr lang="fr-FR" sz="2400" b="1" dirty="0"/>
          </a:p>
        </p:txBody>
      </p:sp>
      <p:sp>
        <p:nvSpPr>
          <p:cNvPr id="2" name="ZoneTexte 1"/>
          <p:cNvSpPr txBox="1"/>
          <p:nvPr/>
        </p:nvSpPr>
        <p:spPr>
          <a:xfrm>
            <a:off x="4959152" y="7366999"/>
            <a:ext cx="1820231" cy="492443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lang="fr-FR" sz="1400" b="1" u="sng" dirty="0" smtClean="0">
                <a:solidFill>
                  <a:srgbClr val="800000"/>
                </a:solidFill>
                <a:latin typeface="Arial Black" panose="020B0A04020102020204" pitchFamily="34" charset="0"/>
              </a:rPr>
              <a:t>BB790-P</a:t>
            </a:r>
          </a:p>
          <a:p>
            <a:r>
              <a:rPr lang="fr-FR" sz="1200" b="1" dirty="0" smtClean="0">
                <a:solidFill>
                  <a:srgbClr val="800000"/>
                </a:solidFill>
                <a:latin typeface="Arial Black" panose="020B0A04020102020204" pitchFamily="34" charset="0"/>
              </a:rPr>
              <a:t>RB 780</a:t>
            </a:r>
            <a:endParaRPr lang="fr-FR" sz="1200" b="1" dirty="0">
              <a:solidFill>
                <a:srgbClr val="800000"/>
              </a:solidFill>
              <a:latin typeface="Arial Black" panose="020B0A04020102020204" pitchFamily="34" charset="0"/>
            </a:endParaRPr>
          </a:p>
        </p:txBody>
      </p:sp>
      <p:sp>
        <p:nvSpPr>
          <p:cNvPr id="77" name="ZoneTexte 76"/>
          <p:cNvSpPr txBox="1"/>
          <p:nvPr/>
        </p:nvSpPr>
        <p:spPr>
          <a:xfrm>
            <a:off x="2379964" y="7906703"/>
            <a:ext cx="3065260" cy="1231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b="1" u="sng" dirty="0" smtClean="0">
                <a:solidFill>
                  <a:srgbClr val="CC0000"/>
                </a:solidFill>
                <a:latin typeface="Arial Black" panose="020B0A04020102020204" pitchFamily="34" charset="0"/>
              </a:rPr>
              <a:t>BB700</a:t>
            </a:r>
            <a:endParaRPr lang="fr-FR" sz="1400" u="sng" dirty="0" smtClean="0">
              <a:solidFill>
                <a:srgbClr val="CC0000"/>
              </a:solidFill>
              <a:latin typeface="Arial Black" panose="020B0A04020102020204" pitchFamily="34" charset="0"/>
            </a:endParaRPr>
          </a:p>
          <a:p>
            <a:r>
              <a:rPr lang="fr-FR" sz="1200" b="1" dirty="0" smtClean="0">
                <a:solidFill>
                  <a:srgbClr val="CC0000"/>
                </a:solidFill>
                <a:latin typeface="Arial Black" panose="020B0A04020102020204" pitchFamily="34" charset="0"/>
              </a:rPr>
              <a:t>PerCP-Cy5.5</a:t>
            </a:r>
            <a:endParaRPr lang="fr-FR" sz="1200" dirty="0" smtClean="0">
              <a:solidFill>
                <a:srgbClr val="CC0000"/>
              </a:solidFill>
              <a:latin typeface="Arial Black" panose="020B0A04020102020204" pitchFamily="34" charset="0"/>
            </a:endParaRPr>
          </a:p>
          <a:p>
            <a:r>
              <a:rPr lang="fr-FR" sz="1200" b="1" dirty="0" smtClean="0">
                <a:solidFill>
                  <a:srgbClr val="CC0000"/>
                </a:solidFill>
                <a:latin typeface="Arial Black" panose="020B0A04020102020204" pitchFamily="34" charset="0"/>
              </a:rPr>
              <a:t>PerCP-Vio700</a:t>
            </a:r>
            <a:endParaRPr lang="fr-FR" sz="1200" dirty="0" smtClean="0">
              <a:solidFill>
                <a:srgbClr val="CC0000"/>
              </a:solidFill>
              <a:latin typeface="Arial Black" panose="020B0A04020102020204" pitchFamily="34" charset="0"/>
            </a:endParaRPr>
          </a:p>
          <a:p>
            <a:r>
              <a:rPr lang="fr-FR" sz="1200" b="1" dirty="0" err="1" smtClean="0">
                <a:solidFill>
                  <a:srgbClr val="CC0000"/>
                </a:solidFill>
                <a:latin typeface="Arial Black" panose="020B0A04020102020204" pitchFamily="34" charset="0"/>
              </a:rPr>
              <a:t>PerCP</a:t>
            </a:r>
            <a:r>
              <a:rPr lang="fr-FR" sz="1200" b="1" dirty="0" smtClean="0">
                <a:solidFill>
                  <a:srgbClr val="CC0000"/>
                </a:solidFill>
                <a:latin typeface="Arial Black" panose="020B0A04020102020204" pitchFamily="34" charset="0"/>
              </a:rPr>
              <a:t> eFluor710</a:t>
            </a:r>
          </a:p>
          <a:p>
            <a:r>
              <a:rPr lang="fr-FR" sz="1200" b="1" dirty="0" err="1" smtClean="0">
                <a:solidFill>
                  <a:srgbClr val="CC0000"/>
                </a:solidFill>
                <a:latin typeface="Arial Black" panose="020B0A04020102020204" pitchFamily="34" charset="0"/>
              </a:rPr>
              <a:t>PerCP</a:t>
            </a:r>
            <a:endParaRPr lang="fr-FR" sz="1200" b="1" dirty="0" smtClean="0">
              <a:solidFill>
                <a:srgbClr val="CC0000"/>
              </a:solidFill>
              <a:latin typeface="Arial Black" panose="020B0A04020102020204" pitchFamily="34" charset="0"/>
            </a:endParaRPr>
          </a:p>
          <a:p>
            <a:r>
              <a:rPr lang="fr-FR" sz="1200" b="1" dirty="0" smtClean="0">
                <a:solidFill>
                  <a:srgbClr val="CC0000"/>
                </a:solidFill>
                <a:latin typeface="Arial Black" panose="020B0A04020102020204" pitchFamily="34" charset="0"/>
              </a:rPr>
              <a:t>RB 705</a:t>
            </a:r>
            <a:endParaRPr lang="fr-FR" sz="1200" b="1" dirty="0">
              <a:solidFill>
                <a:srgbClr val="CC0000"/>
              </a:solidFill>
              <a:latin typeface="Arial Black" panose="020B0A04020102020204" pitchFamily="34" charset="0"/>
            </a:endParaRPr>
          </a:p>
        </p:txBody>
      </p:sp>
      <p:sp>
        <p:nvSpPr>
          <p:cNvPr id="78" name="ZoneTexte 77"/>
          <p:cNvSpPr txBox="1"/>
          <p:nvPr/>
        </p:nvSpPr>
        <p:spPr>
          <a:xfrm>
            <a:off x="615752" y="7286491"/>
            <a:ext cx="1002489" cy="9079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b="1" u="sng" dirty="0" smtClean="0">
                <a:solidFill>
                  <a:srgbClr val="FF9900"/>
                </a:solidFill>
                <a:latin typeface="Arial Black" panose="020B0A04020102020204" pitchFamily="34" charset="0"/>
              </a:rPr>
              <a:t>BB630</a:t>
            </a:r>
          </a:p>
          <a:p>
            <a:r>
              <a:rPr lang="fr-FR" sz="1200" b="1" dirty="0" smtClean="0">
                <a:solidFill>
                  <a:srgbClr val="FF9900"/>
                </a:solidFill>
                <a:latin typeface="Arial Black" panose="020B0A04020102020204" pitchFamily="34" charset="0"/>
              </a:rPr>
              <a:t>RB 613</a:t>
            </a:r>
            <a:endParaRPr lang="fr-FR" sz="1200" b="1" dirty="0">
              <a:solidFill>
                <a:srgbClr val="FF9900"/>
              </a:solidFill>
              <a:latin typeface="Arial Black" panose="020B0A04020102020204" pitchFamily="34" charset="0"/>
            </a:endParaRPr>
          </a:p>
          <a:p>
            <a:endParaRPr lang="fr-FR" sz="1400" b="1" u="sng" dirty="0" smtClean="0">
              <a:solidFill>
                <a:srgbClr val="FF9900"/>
              </a:solidFill>
              <a:latin typeface="Arial Black" panose="020B0A04020102020204" pitchFamily="34" charset="0"/>
            </a:endParaRPr>
          </a:p>
          <a:p>
            <a:endParaRPr lang="fr-FR" sz="1100" b="1" u="sng" dirty="0" smtClean="0">
              <a:solidFill>
                <a:srgbClr val="FF9900"/>
              </a:solidFill>
              <a:latin typeface="Arial Black" panose="020B0A04020102020204" pitchFamily="34" charset="0"/>
            </a:endParaRPr>
          </a:p>
        </p:txBody>
      </p:sp>
      <p:sp>
        <p:nvSpPr>
          <p:cNvPr id="79" name="ZoneTexte 78"/>
          <p:cNvSpPr txBox="1"/>
          <p:nvPr/>
        </p:nvSpPr>
        <p:spPr>
          <a:xfrm>
            <a:off x="1316944" y="1728286"/>
            <a:ext cx="1820231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b="1" u="sng" dirty="0" smtClean="0">
                <a:solidFill>
                  <a:srgbClr val="CC0000"/>
                </a:solidFill>
                <a:latin typeface="Arial Black" panose="020B0A04020102020204" pitchFamily="34" charset="0"/>
              </a:rPr>
              <a:t>BB755-P</a:t>
            </a:r>
          </a:p>
          <a:p>
            <a:r>
              <a:rPr lang="fr-FR" sz="1200" b="1" dirty="0" smtClean="0">
                <a:solidFill>
                  <a:srgbClr val="CC0000"/>
                </a:solidFill>
                <a:latin typeface="Arial Black" panose="020B0A04020102020204" pitchFamily="34" charset="0"/>
              </a:rPr>
              <a:t>RB 744</a:t>
            </a:r>
            <a:endParaRPr lang="fr-FR" sz="1200" b="1" dirty="0">
              <a:solidFill>
                <a:srgbClr val="CC0000"/>
              </a:solidFill>
              <a:latin typeface="Arial Black" panose="020B0A04020102020204" pitchFamily="34" charset="0"/>
            </a:endParaRPr>
          </a:p>
        </p:txBody>
      </p:sp>
      <p:sp>
        <p:nvSpPr>
          <p:cNvPr id="80" name="ZoneTexte 79"/>
          <p:cNvSpPr txBox="1"/>
          <p:nvPr/>
        </p:nvSpPr>
        <p:spPr>
          <a:xfrm>
            <a:off x="2971426" y="1580812"/>
            <a:ext cx="1820231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b="1" u="sng" dirty="0" smtClean="0">
                <a:solidFill>
                  <a:srgbClr val="D64B00"/>
                </a:solidFill>
                <a:latin typeface="Arial Black" panose="020B0A04020102020204" pitchFamily="34" charset="0"/>
              </a:rPr>
              <a:t>BB660-P</a:t>
            </a:r>
            <a:endParaRPr lang="fr-FR" sz="1100" b="1" u="sng" dirty="0" smtClean="0">
              <a:solidFill>
                <a:srgbClr val="D64B00"/>
              </a:solidFill>
              <a:latin typeface="Arial Black" panose="020B0A04020102020204" pitchFamily="34" charset="0"/>
            </a:endParaRPr>
          </a:p>
          <a:p>
            <a:r>
              <a:rPr lang="fr-FR" sz="1200" b="1" dirty="0" err="1" smtClean="0">
                <a:solidFill>
                  <a:srgbClr val="D64B00"/>
                </a:solidFill>
                <a:latin typeface="Arial Black" panose="020B0A04020102020204" pitchFamily="34" charset="0"/>
              </a:rPr>
              <a:t>PerCP</a:t>
            </a:r>
            <a:endParaRPr lang="fr-FR" sz="1200" b="1" dirty="0" smtClean="0">
              <a:solidFill>
                <a:srgbClr val="D64B00"/>
              </a:solidFill>
              <a:latin typeface="Arial Black" panose="020B0A04020102020204" pitchFamily="34" charset="0"/>
            </a:endParaRPr>
          </a:p>
          <a:p>
            <a:r>
              <a:rPr lang="fr-FR" sz="1200" b="1" dirty="0" smtClean="0">
                <a:solidFill>
                  <a:srgbClr val="D64B00"/>
                </a:solidFill>
                <a:latin typeface="Arial Black" panose="020B0A04020102020204" pitchFamily="34" charset="0"/>
              </a:rPr>
              <a:t>RB 670</a:t>
            </a:r>
            <a:endParaRPr lang="fr-FR" sz="1200" b="1" dirty="0">
              <a:solidFill>
                <a:srgbClr val="D64B00"/>
              </a:solidFill>
              <a:latin typeface="Arial Black" panose="020B0A04020102020204" pitchFamily="34" charset="0"/>
            </a:endParaRPr>
          </a:p>
        </p:txBody>
      </p:sp>
      <p:sp>
        <p:nvSpPr>
          <p:cNvPr id="81" name="ZoneTexte 80"/>
          <p:cNvSpPr txBox="1"/>
          <p:nvPr/>
        </p:nvSpPr>
        <p:spPr>
          <a:xfrm>
            <a:off x="5299350" y="658405"/>
            <a:ext cx="2880320" cy="28469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b="1" u="sng" dirty="0" smtClean="0">
                <a:solidFill>
                  <a:srgbClr val="66FF33"/>
                </a:solidFill>
                <a:latin typeface="Arial Black" panose="020B0A04020102020204" pitchFamily="34" charset="0"/>
              </a:rPr>
              <a:t>BB515</a:t>
            </a:r>
          </a:p>
          <a:p>
            <a:r>
              <a:rPr lang="fr-FR" sz="1100" b="1" dirty="0" err="1" smtClean="0">
                <a:solidFill>
                  <a:srgbClr val="66FF33"/>
                </a:solidFill>
                <a:latin typeface="Arial Black" panose="020B0A04020102020204" pitchFamily="34" charset="0"/>
              </a:rPr>
              <a:t>Kiravia</a:t>
            </a:r>
            <a:r>
              <a:rPr lang="fr-FR" sz="1100" dirty="0" smtClean="0">
                <a:solidFill>
                  <a:srgbClr val="66FF33"/>
                </a:solidFill>
                <a:latin typeface="Arial Black" panose="020B0A04020102020204" pitchFamily="34" charset="0"/>
              </a:rPr>
              <a:t> </a:t>
            </a:r>
            <a:r>
              <a:rPr lang="fr-FR" sz="1100" b="1" dirty="0" smtClean="0">
                <a:solidFill>
                  <a:srgbClr val="66FF33"/>
                </a:solidFill>
                <a:latin typeface="Arial Black" panose="020B0A04020102020204" pitchFamily="34" charset="0"/>
              </a:rPr>
              <a:t>Blue</a:t>
            </a:r>
            <a:r>
              <a:rPr lang="fr-FR" sz="1100" dirty="0" smtClean="0">
                <a:solidFill>
                  <a:srgbClr val="66FF33"/>
                </a:solidFill>
                <a:latin typeface="Arial Black" panose="020B0A04020102020204" pitchFamily="34" charset="0"/>
              </a:rPr>
              <a:t> 520</a:t>
            </a:r>
            <a:r>
              <a:rPr lang="fr-FR" sz="1100" dirty="0" smtClean="0">
                <a:solidFill>
                  <a:srgbClr val="66FF33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anose="020B0A04020102020204" pitchFamily="34" charset="0"/>
                <a:sym typeface="Wingdings" pitchFamily="2" charset="2"/>
              </a:rPr>
              <a:t> </a:t>
            </a:r>
            <a:endParaRPr lang="fr-FR" sz="1100" dirty="0" smtClean="0">
              <a:solidFill>
                <a:srgbClr val="66FF33"/>
              </a:solidFill>
              <a:latin typeface="Arial Black" panose="020B0A04020102020204" pitchFamily="34" charset="0"/>
            </a:endParaRPr>
          </a:p>
          <a:p>
            <a:r>
              <a:rPr lang="fr-FR" sz="1100" b="1" dirty="0" smtClean="0">
                <a:solidFill>
                  <a:srgbClr val="66FF33"/>
                </a:solidFill>
                <a:latin typeface="Arial Black" panose="020B0A04020102020204" pitchFamily="34" charset="0"/>
              </a:rPr>
              <a:t>FITC</a:t>
            </a:r>
            <a:endParaRPr lang="fr-FR" sz="1100" dirty="0" smtClean="0">
              <a:solidFill>
                <a:srgbClr val="66FF33"/>
              </a:solidFill>
              <a:latin typeface="Arial Black" panose="020B0A04020102020204" pitchFamily="34" charset="0"/>
            </a:endParaRPr>
          </a:p>
          <a:p>
            <a:r>
              <a:rPr lang="fr-FR" sz="1100" b="1" dirty="0" err="1" smtClean="0">
                <a:solidFill>
                  <a:srgbClr val="66FF33"/>
                </a:solidFill>
                <a:latin typeface="Arial Black" panose="020B0A04020102020204" pitchFamily="34" charset="0"/>
              </a:rPr>
              <a:t>DyLight</a:t>
            </a:r>
            <a:r>
              <a:rPr lang="fr-FR" sz="1100" dirty="0" smtClean="0">
                <a:solidFill>
                  <a:srgbClr val="66FF33"/>
                </a:solidFill>
                <a:latin typeface="Arial Black" panose="020B0A04020102020204" pitchFamily="34" charset="0"/>
              </a:rPr>
              <a:t> </a:t>
            </a:r>
            <a:r>
              <a:rPr lang="fr-FR" sz="1100" b="1" dirty="0" smtClean="0">
                <a:solidFill>
                  <a:srgbClr val="66FF33"/>
                </a:solidFill>
                <a:latin typeface="Arial Black" panose="020B0A04020102020204" pitchFamily="34" charset="0"/>
              </a:rPr>
              <a:t>488</a:t>
            </a:r>
            <a:r>
              <a:rPr lang="fr-FR" sz="1100" dirty="0" smtClean="0">
                <a:solidFill>
                  <a:srgbClr val="66FF33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anose="020B0A04020102020204" pitchFamily="34" charset="0"/>
                <a:sym typeface="Wingdings" pitchFamily="2" charset="2"/>
              </a:rPr>
              <a:t> </a:t>
            </a:r>
            <a:endParaRPr lang="fr-FR" sz="1100" dirty="0" smtClean="0">
              <a:solidFill>
                <a:srgbClr val="66FF33"/>
              </a:solidFill>
              <a:latin typeface="Arial Black" panose="020B0A04020102020204" pitchFamily="34" charset="0"/>
            </a:endParaRPr>
          </a:p>
          <a:p>
            <a:r>
              <a:rPr lang="fr-FR" sz="1100" b="1" dirty="0" smtClean="0">
                <a:solidFill>
                  <a:srgbClr val="66FF33"/>
                </a:solidFill>
                <a:latin typeface="Arial Black" panose="020B0A04020102020204" pitchFamily="34" charset="0"/>
              </a:rPr>
              <a:t>Alexa Fluor</a:t>
            </a:r>
            <a:r>
              <a:rPr lang="fr-FR" sz="1100" dirty="0" smtClean="0">
                <a:solidFill>
                  <a:srgbClr val="66FF33"/>
                </a:solidFill>
                <a:latin typeface="Arial Black" panose="020B0A04020102020204" pitchFamily="34" charset="0"/>
              </a:rPr>
              <a:t> </a:t>
            </a:r>
            <a:r>
              <a:rPr lang="fr-FR" sz="1100" b="1" dirty="0" smtClean="0">
                <a:solidFill>
                  <a:srgbClr val="66FF33"/>
                </a:solidFill>
                <a:latin typeface="Arial Black" panose="020B0A04020102020204" pitchFamily="34" charset="0"/>
              </a:rPr>
              <a:t>488</a:t>
            </a:r>
            <a:endParaRPr lang="fr-FR" sz="1100" dirty="0" smtClean="0">
              <a:solidFill>
                <a:srgbClr val="66FF33"/>
              </a:solidFill>
              <a:latin typeface="Arial Black" panose="020B0A04020102020204" pitchFamily="34" charset="0"/>
            </a:endParaRPr>
          </a:p>
          <a:p>
            <a:r>
              <a:rPr lang="fr-FR" sz="1100" b="1" dirty="0" err="1" smtClean="0">
                <a:solidFill>
                  <a:srgbClr val="66FF33"/>
                </a:solidFill>
                <a:latin typeface="Arial Black" panose="020B0A04020102020204" pitchFamily="34" charset="0"/>
              </a:rPr>
              <a:t>VioBright</a:t>
            </a:r>
            <a:r>
              <a:rPr lang="fr-FR" sz="1100" dirty="0" smtClean="0">
                <a:solidFill>
                  <a:srgbClr val="66FF33"/>
                </a:solidFill>
                <a:latin typeface="Arial Black" panose="020B0A04020102020204" pitchFamily="34" charset="0"/>
              </a:rPr>
              <a:t> </a:t>
            </a:r>
            <a:r>
              <a:rPr lang="fr-FR" sz="1100" b="1" dirty="0" smtClean="0">
                <a:solidFill>
                  <a:srgbClr val="66FF33"/>
                </a:solidFill>
                <a:latin typeface="Arial Black" panose="020B0A04020102020204" pitchFamily="34" charset="0"/>
              </a:rPr>
              <a:t>FITC</a:t>
            </a:r>
          </a:p>
          <a:p>
            <a:r>
              <a:rPr lang="fr-FR" sz="1100" b="1" dirty="0" err="1" smtClean="0">
                <a:solidFill>
                  <a:srgbClr val="66FF33"/>
                </a:solidFill>
                <a:latin typeface="Arial Black" panose="020B0A04020102020204" pitchFamily="34" charset="0"/>
              </a:rPr>
              <a:t>VioBright</a:t>
            </a:r>
            <a:r>
              <a:rPr lang="fr-FR" sz="1100" b="1" dirty="0" smtClean="0">
                <a:solidFill>
                  <a:srgbClr val="66FF33"/>
                </a:solidFill>
                <a:latin typeface="Arial Black" panose="020B0A04020102020204" pitchFamily="34" charset="0"/>
              </a:rPr>
              <a:t> 515</a:t>
            </a:r>
          </a:p>
          <a:p>
            <a:r>
              <a:rPr lang="fr-FR" sz="1100" b="1" dirty="0" err="1" smtClean="0">
                <a:solidFill>
                  <a:srgbClr val="66FF33"/>
                </a:solidFill>
                <a:latin typeface="Arial Black" panose="020B0A04020102020204" pitchFamily="34" charset="0"/>
              </a:rPr>
              <a:t>Vio</a:t>
            </a:r>
            <a:r>
              <a:rPr lang="fr-FR" sz="1100" b="1" dirty="0" smtClean="0">
                <a:solidFill>
                  <a:srgbClr val="66FF33"/>
                </a:solidFill>
                <a:latin typeface="Arial Black" panose="020B0A04020102020204" pitchFamily="34" charset="0"/>
              </a:rPr>
              <a:t> 515</a:t>
            </a:r>
            <a:endParaRPr lang="fr-FR" sz="1100" dirty="0" smtClean="0">
              <a:solidFill>
                <a:srgbClr val="66FF33"/>
              </a:solidFill>
              <a:latin typeface="Arial Black" panose="020B0A04020102020204" pitchFamily="34" charset="0"/>
            </a:endParaRPr>
          </a:p>
          <a:p>
            <a:r>
              <a:rPr lang="fr-FR" sz="1100" b="1" dirty="0" smtClean="0">
                <a:solidFill>
                  <a:srgbClr val="66FF33"/>
                </a:solidFill>
                <a:latin typeface="Arial Black" panose="020B0A04020102020204" pitchFamily="34" charset="0"/>
              </a:rPr>
              <a:t>Alexa</a:t>
            </a:r>
            <a:r>
              <a:rPr lang="fr-FR" sz="1100" dirty="0" smtClean="0">
                <a:solidFill>
                  <a:srgbClr val="66FF33"/>
                </a:solidFill>
                <a:latin typeface="Arial Black" panose="020B0A04020102020204" pitchFamily="34" charset="0"/>
              </a:rPr>
              <a:t> </a:t>
            </a:r>
            <a:r>
              <a:rPr lang="fr-FR" sz="1100" b="1" dirty="0" smtClean="0">
                <a:solidFill>
                  <a:srgbClr val="66FF33"/>
                </a:solidFill>
                <a:latin typeface="Arial Black" panose="020B0A04020102020204" pitchFamily="34" charset="0"/>
              </a:rPr>
              <a:t>Fluor</a:t>
            </a:r>
            <a:r>
              <a:rPr lang="fr-FR" sz="1100" dirty="0" smtClean="0">
                <a:solidFill>
                  <a:srgbClr val="66FF33"/>
                </a:solidFill>
                <a:latin typeface="Arial Black" panose="020B0A04020102020204" pitchFamily="34" charset="0"/>
              </a:rPr>
              <a:t> </a:t>
            </a:r>
            <a:r>
              <a:rPr lang="fr-FR" sz="1100" b="1" dirty="0" smtClean="0">
                <a:solidFill>
                  <a:srgbClr val="66FF33"/>
                </a:solidFill>
                <a:latin typeface="Arial Black" panose="020B0A04020102020204" pitchFamily="34" charset="0"/>
              </a:rPr>
              <a:t>514</a:t>
            </a:r>
            <a:endParaRPr lang="fr-FR" sz="1100" dirty="0">
              <a:solidFill>
                <a:srgbClr val="66FF33"/>
              </a:solidFill>
              <a:latin typeface="Arial Black" panose="020B0A04020102020204" pitchFamily="34" charset="0"/>
              <a:sym typeface="Wingdings" pitchFamily="2" charset="2"/>
            </a:endParaRPr>
          </a:p>
          <a:p>
            <a:r>
              <a:rPr lang="fr-FR" sz="1100" dirty="0" err="1" smtClean="0">
                <a:solidFill>
                  <a:srgbClr val="66FF33"/>
                </a:solidFill>
                <a:latin typeface="Arial Black" panose="020B0A04020102020204" pitchFamily="34" charset="0"/>
                <a:sym typeface="Wingdings" pitchFamily="2" charset="2"/>
              </a:rPr>
              <a:t>Lysotracker</a:t>
            </a:r>
            <a:r>
              <a:rPr lang="fr-FR" sz="1100" dirty="0" smtClean="0">
                <a:solidFill>
                  <a:srgbClr val="66FF33"/>
                </a:solidFill>
                <a:latin typeface="Arial Black" panose="020B0A04020102020204" pitchFamily="34" charset="0"/>
                <a:sym typeface="Wingdings" pitchFamily="2" charset="2"/>
              </a:rPr>
              <a:t> Green</a:t>
            </a:r>
          </a:p>
          <a:p>
            <a:r>
              <a:rPr lang="fr-FR" sz="1100" dirty="0" smtClean="0">
                <a:solidFill>
                  <a:srgbClr val="66FF33"/>
                </a:solidFill>
                <a:latin typeface="Arial Black" panose="020B0A04020102020204" pitchFamily="34" charset="0"/>
                <a:sym typeface="Wingdings" pitchFamily="2" charset="2"/>
              </a:rPr>
              <a:t>CFSE</a:t>
            </a:r>
          </a:p>
          <a:p>
            <a:r>
              <a:rPr lang="fr-FR" sz="1100" dirty="0" smtClean="0">
                <a:solidFill>
                  <a:srgbClr val="66FF33"/>
                </a:solidFill>
                <a:latin typeface="Arial Black" panose="020B0A04020102020204" pitchFamily="34" charset="0"/>
                <a:sym typeface="Wingdings" pitchFamily="2" charset="2"/>
              </a:rPr>
              <a:t>GFP</a:t>
            </a:r>
          </a:p>
          <a:p>
            <a:r>
              <a:rPr lang="fr-FR" sz="1100" dirty="0" err="1" smtClean="0">
                <a:solidFill>
                  <a:srgbClr val="66FF33"/>
                </a:solidFill>
                <a:latin typeface="Arial Black" panose="020B0A04020102020204" pitchFamily="34" charset="0"/>
                <a:sym typeface="Wingdings" pitchFamily="2" charset="2"/>
              </a:rPr>
              <a:t>Calcein</a:t>
            </a:r>
            <a:endParaRPr lang="fr-FR" sz="1100" dirty="0">
              <a:solidFill>
                <a:srgbClr val="66FF33"/>
              </a:solidFill>
              <a:latin typeface="Arial Black" panose="020B0A04020102020204" pitchFamily="34" charset="0"/>
              <a:sym typeface="Wingdings" pitchFamily="2" charset="2"/>
            </a:endParaRPr>
          </a:p>
          <a:p>
            <a:r>
              <a:rPr lang="fr-FR" sz="1100" dirty="0" smtClean="0">
                <a:solidFill>
                  <a:srgbClr val="66FF33"/>
                </a:solidFill>
                <a:latin typeface="Arial Black" panose="020B0A04020102020204" pitchFamily="34" charset="0"/>
                <a:sym typeface="Wingdings" pitchFamily="2" charset="2"/>
              </a:rPr>
              <a:t>Zombie </a:t>
            </a:r>
            <a:r>
              <a:rPr lang="fr-FR" sz="1100" dirty="0" smtClean="0">
                <a:solidFill>
                  <a:srgbClr val="66FF33"/>
                </a:solidFill>
                <a:latin typeface="Arial Black" panose="020B0A04020102020204" pitchFamily="34" charset="0"/>
                <a:sym typeface="Wingdings" pitchFamily="2" charset="2"/>
              </a:rPr>
              <a:t>Green</a:t>
            </a:r>
          </a:p>
          <a:p>
            <a:r>
              <a:rPr lang="fr-FR" sz="1100" dirty="0" smtClean="0">
                <a:solidFill>
                  <a:srgbClr val="66FF33"/>
                </a:solidFill>
                <a:latin typeface="Arial Black" panose="020B0A04020102020204" pitchFamily="34" charset="0"/>
                <a:sym typeface="Wingdings" pitchFamily="2" charset="2"/>
              </a:rPr>
              <a:t>RB 545</a:t>
            </a:r>
            <a:endParaRPr lang="fr-FR" sz="1100" dirty="0">
              <a:solidFill>
                <a:srgbClr val="66FF33"/>
              </a:solidFill>
              <a:latin typeface="Arial Black" panose="020B0A04020102020204" pitchFamily="34" charset="0"/>
              <a:sym typeface="Wingdings" pitchFamily="2" charset="2"/>
            </a:endParaRPr>
          </a:p>
          <a:p>
            <a:endParaRPr lang="fr-FR" sz="1100" dirty="0">
              <a:solidFill>
                <a:srgbClr val="66FF33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654962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ZoneTexte 37"/>
          <p:cNvSpPr txBox="1"/>
          <p:nvPr/>
        </p:nvSpPr>
        <p:spPr>
          <a:xfrm>
            <a:off x="985664" y="40544"/>
            <a:ext cx="488667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200" b="1" u="sng" dirty="0" smtClean="0">
                <a:latin typeface="Arial Black" panose="020B0A04020102020204" pitchFamily="34" charset="0"/>
                <a:cs typeface="Times New Roman" panose="02020603050405020304" pitchFamily="18" charset="0"/>
              </a:rPr>
              <a:t>Configuration du </a:t>
            </a:r>
            <a:r>
              <a:rPr lang="fr-FR" sz="2200" b="1" u="sng" dirty="0" err="1" smtClean="0">
                <a:latin typeface="Arial Black" panose="020B0A04020102020204" pitchFamily="34" charset="0"/>
                <a:cs typeface="Times New Roman" panose="02020603050405020304" pitchFamily="18" charset="0"/>
              </a:rPr>
              <a:t>Symphony</a:t>
            </a:r>
            <a:r>
              <a:rPr lang="fr-FR" sz="2200" b="1" u="sng" dirty="0" smtClean="0">
                <a:latin typeface="Arial Black" panose="020B0A04020102020204" pitchFamily="34" charset="0"/>
                <a:cs typeface="Times New Roman" panose="02020603050405020304" pitchFamily="18" charset="0"/>
              </a:rPr>
              <a:t> </a:t>
            </a:r>
          </a:p>
          <a:p>
            <a:pPr algn="ctr"/>
            <a:r>
              <a:rPr lang="fr-FR" sz="2200" b="1" dirty="0" smtClean="0">
                <a:latin typeface="Arial Black" panose="020B0A04020102020204" pitchFamily="34" charset="0"/>
                <a:cs typeface="Times New Roman" panose="02020603050405020304" pitchFamily="18" charset="0"/>
              </a:rPr>
              <a:t>(PT </a:t>
            </a:r>
            <a:r>
              <a:rPr lang="fr-FR" sz="2200" b="1" dirty="0" err="1" smtClean="0">
                <a:latin typeface="Arial Black" panose="020B0A04020102020204" pitchFamily="34" charset="0"/>
                <a:cs typeface="Times New Roman" panose="02020603050405020304" pitchFamily="18" charset="0"/>
              </a:rPr>
              <a:t>Cytométrie</a:t>
            </a:r>
            <a:r>
              <a:rPr lang="fr-FR" sz="2200" b="1" dirty="0" smtClean="0">
                <a:latin typeface="Arial Black" panose="020B0A04020102020204" pitchFamily="34" charset="0"/>
                <a:cs typeface="Times New Roman" panose="02020603050405020304" pitchFamily="18" charset="0"/>
              </a:rPr>
              <a:t> </a:t>
            </a:r>
            <a:r>
              <a:rPr lang="fr-FR" sz="2200" b="1" dirty="0" err="1" smtClean="0">
                <a:latin typeface="Arial Black" panose="020B0A04020102020204" pitchFamily="34" charset="0"/>
                <a:cs typeface="Times New Roman" panose="02020603050405020304" pitchFamily="18" charset="0"/>
              </a:rPr>
              <a:t>INFINITy</a:t>
            </a:r>
            <a:r>
              <a:rPr lang="fr-FR" sz="2200" b="1" dirty="0" smtClean="0">
                <a:latin typeface="Arial Black" panose="020B0A04020102020204" pitchFamily="34" charset="0"/>
                <a:cs typeface="Times New Roman" panose="02020603050405020304" pitchFamily="18" charset="0"/>
              </a:rPr>
              <a:t>)</a:t>
            </a:r>
            <a:endParaRPr lang="fr-FR" sz="2200" b="1" dirty="0">
              <a:latin typeface="Arial Black" panose="020B0A04020102020204" pitchFamily="34" charset="0"/>
              <a:cs typeface="Times New Roman" panose="02020603050405020304" pitchFamily="18" charset="0"/>
            </a:endParaRPr>
          </a:p>
        </p:txBody>
      </p:sp>
      <p:grpSp>
        <p:nvGrpSpPr>
          <p:cNvPr id="40" name="Group 45"/>
          <p:cNvGrpSpPr>
            <a:grpSpLocks/>
          </p:cNvGrpSpPr>
          <p:nvPr/>
        </p:nvGrpSpPr>
        <p:grpSpPr bwMode="auto">
          <a:xfrm>
            <a:off x="548680" y="2133600"/>
            <a:ext cx="5410200" cy="5715000"/>
            <a:chOff x="624" y="1344"/>
            <a:chExt cx="3408" cy="3600"/>
          </a:xfrm>
        </p:grpSpPr>
        <p:sp>
          <p:nvSpPr>
            <p:cNvPr id="41" name="Oval 10"/>
            <p:cNvSpPr>
              <a:spLocks noChangeArrowheads="1"/>
            </p:cNvSpPr>
            <p:nvPr/>
          </p:nvSpPr>
          <p:spPr bwMode="auto">
            <a:xfrm>
              <a:off x="624" y="1536"/>
              <a:ext cx="3168" cy="3072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43" name="Oval 7"/>
            <p:cNvSpPr>
              <a:spLocks noChangeArrowheads="1"/>
            </p:cNvSpPr>
            <p:nvPr/>
          </p:nvSpPr>
          <p:spPr bwMode="auto">
            <a:xfrm>
              <a:off x="1440" y="1344"/>
              <a:ext cx="528" cy="528"/>
            </a:xfrm>
            <a:prstGeom prst="ellipse">
              <a:avLst/>
            </a:prstGeom>
            <a:gradFill flip="none" rotWithShape="1">
              <a:gsLst>
                <a:gs pos="0">
                  <a:srgbClr val="CC0000">
                    <a:shade val="30000"/>
                    <a:satMod val="115000"/>
                  </a:srgbClr>
                </a:gs>
                <a:gs pos="50000">
                  <a:srgbClr val="CC0000">
                    <a:shade val="67500"/>
                    <a:satMod val="115000"/>
                  </a:srgbClr>
                </a:gs>
                <a:gs pos="100000">
                  <a:srgbClr val="CC0000">
                    <a:shade val="100000"/>
                    <a:satMod val="115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fr-FR" sz="2400" b="1" dirty="0" smtClean="0"/>
                <a:t>B</a:t>
              </a:r>
              <a:endParaRPr lang="fr-FR" sz="2400" b="1" dirty="0"/>
            </a:p>
          </p:txBody>
        </p:sp>
        <p:sp>
          <p:nvSpPr>
            <p:cNvPr id="44" name="Rectangle 8"/>
            <p:cNvSpPr>
              <a:spLocks noChangeArrowheads="1"/>
            </p:cNvSpPr>
            <p:nvPr/>
          </p:nvSpPr>
          <p:spPr bwMode="auto">
            <a:xfrm rot="2089934">
              <a:off x="624" y="2016"/>
              <a:ext cx="528" cy="528"/>
            </a:xfrm>
            <a:prstGeom prst="rect">
              <a:avLst/>
            </a:prstGeom>
            <a:gradFill rotWithShape="1">
              <a:gsLst>
                <a:gs pos="0">
                  <a:srgbClr val="666666"/>
                </a:gs>
                <a:gs pos="50000">
                  <a:srgbClr val="DDDDDD"/>
                </a:gs>
                <a:gs pos="100000">
                  <a:srgbClr val="666666"/>
                </a:gs>
              </a:gsLst>
              <a:lin ang="2700000" scaled="1"/>
            </a:gra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45" name="Oval 11"/>
            <p:cNvSpPr>
              <a:spLocks noChangeArrowheads="1"/>
            </p:cNvSpPr>
            <p:nvPr/>
          </p:nvSpPr>
          <p:spPr bwMode="auto">
            <a:xfrm>
              <a:off x="864" y="3984"/>
              <a:ext cx="528" cy="528"/>
            </a:xfrm>
            <a:prstGeom prst="ellipse">
              <a:avLst/>
            </a:prstGeom>
            <a:gradFill flip="none" rotWithShape="1">
              <a:gsLst>
                <a:gs pos="0">
                  <a:srgbClr val="FF9900">
                    <a:shade val="30000"/>
                    <a:satMod val="115000"/>
                  </a:srgbClr>
                </a:gs>
                <a:gs pos="50000">
                  <a:srgbClr val="FF9900">
                    <a:shade val="67500"/>
                    <a:satMod val="115000"/>
                  </a:srgbClr>
                </a:gs>
                <a:gs pos="100000">
                  <a:srgbClr val="FF9900">
                    <a:shade val="100000"/>
                    <a:satMod val="115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fr-FR" sz="2400" b="1" dirty="0" smtClean="0"/>
                <a:t>E</a:t>
              </a:r>
              <a:endParaRPr lang="fr-FR" sz="2400" b="1" dirty="0"/>
            </a:p>
          </p:txBody>
        </p:sp>
        <p:sp>
          <p:nvSpPr>
            <p:cNvPr id="46" name="Oval 14"/>
            <p:cNvSpPr>
              <a:spLocks noChangeArrowheads="1"/>
            </p:cNvSpPr>
            <p:nvPr/>
          </p:nvSpPr>
          <p:spPr bwMode="auto">
            <a:xfrm>
              <a:off x="3504" y="3216"/>
              <a:ext cx="528" cy="528"/>
            </a:xfrm>
            <a:prstGeom prst="ellipse">
              <a:avLst/>
            </a:prstGeom>
            <a:gradFill flip="none" rotWithShape="1">
              <a:gsLst>
                <a:gs pos="0">
                  <a:srgbClr val="0033CC">
                    <a:shade val="30000"/>
                    <a:satMod val="115000"/>
                  </a:srgbClr>
                </a:gs>
                <a:gs pos="50000">
                  <a:srgbClr val="0033CC">
                    <a:shade val="67500"/>
                    <a:satMod val="115000"/>
                  </a:srgbClr>
                </a:gs>
                <a:gs pos="100000">
                  <a:srgbClr val="0033CC">
                    <a:shade val="100000"/>
                    <a:satMod val="115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fr-FR" sz="2400" b="1" dirty="0" smtClean="0"/>
                <a:t>H</a:t>
              </a:r>
              <a:endParaRPr lang="fr-FR" sz="2400" b="1" dirty="0"/>
            </a:p>
          </p:txBody>
        </p:sp>
        <p:sp>
          <p:nvSpPr>
            <p:cNvPr id="47" name="Oval 15"/>
            <p:cNvSpPr>
              <a:spLocks noChangeArrowheads="1"/>
            </p:cNvSpPr>
            <p:nvPr/>
          </p:nvSpPr>
          <p:spPr bwMode="auto">
            <a:xfrm>
              <a:off x="2928" y="4080"/>
              <a:ext cx="528" cy="528"/>
            </a:xfrm>
            <a:prstGeom prst="ellipse">
              <a:avLst/>
            </a:prstGeom>
            <a:gradFill flip="none" rotWithShape="1">
              <a:gsLst>
                <a:gs pos="0">
                  <a:srgbClr val="800000">
                    <a:shade val="30000"/>
                    <a:satMod val="115000"/>
                  </a:srgbClr>
                </a:gs>
                <a:gs pos="50000">
                  <a:srgbClr val="800000">
                    <a:shade val="67500"/>
                    <a:satMod val="115000"/>
                  </a:srgbClr>
                </a:gs>
                <a:gs pos="100000">
                  <a:srgbClr val="800000">
                    <a:shade val="100000"/>
                    <a:satMod val="115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fr-FR" sz="2400" b="1" dirty="0" smtClean="0"/>
                <a:t>A</a:t>
              </a:r>
              <a:endParaRPr lang="fr-FR" b="1" dirty="0"/>
            </a:p>
          </p:txBody>
        </p:sp>
        <p:sp>
          <p:nvSpPr>
            <p:cNvPr id="48" name="Oval 16"/>
            <p:cNvSpPr>
              <a:spLocks noChangeArrowheads="1"/>
            </p:cNvSpPr>
            <p:nvPr/>
          </p:nvSpPr>
          <p:spPr bwMode="auto">
            <a:xfrm>
              <a:off x="1824" y="4416"/>
              <a:ext cx="528" cy="528"/>
            </a:xfrm>
            <a:prstGeom prst="ellipse">
              <a:avLst/>
            </a:prstGeom>
            <a:gradFill flip="none" rotWithShape="1">
              <a:gsLst>
                <a:gs pos="0">
                  <a:srgbClr val="FF0000">
                    <a:shade val="30000"/>
                    <a:satMod val="115000"/>
                  </a:srgbClr>
                </a:gs>
                <a:gs pos="50000">
                  <a:srgbClr val="FF0000">
                    <a:shade val="67500"/>
                    <a:satMod val="115000"/>
                  </a:srgbClr>
                </a:gs>
                <a:gs pos="100000">
                  <a:srgbClr val="FF0000">
                    <a:shade val="100000"/>
                    <a:satMod val="115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fr-FR" sz="2400" b="1" dirty="0" smtClean="0"/>
                <a:t>C</a:t>
              </a:r>
              <a:endParaRPr lang="fr-FR" sz="2400" b="1" dirty="0"/>
            </a:p>
          </p:txBody>
        </p:sp>
        <p:grpSp>
          <p:nvGrpSpPr>
            <p:cNvPr id="50" name="Group 21"/>
            <p:cNvGrpSpPr>
              <a:grpSpLocks/>
            </p:cNvGrpSpPr>
            <p:nvPr/>
          </p:nvGrpSpPr>
          <p:grpSpPr bwMode="auto">
            <a:xfrm rot="4017448">
              <a:off x="2416" y="1808"/>
              <a:ext cx="390" cy="710"/>
              <a:chOff x="1296" y="2352"/>
              <a:chExt cx="390" cy="710"/>
            </a:xfrm>
          </p:grpSpPr>
          <p:sp>
            <p:nvSpPr>
              <p:cNvPr id="71" name="Text Box 22"/>
              <p:cNvSpPr txBox="1">
                <a:spLocks noChangeArrowheads="1"/>
              </p:cNvSpPr>
              <p:nvPr/>
            </p:nvSpPr>
            <p:spPr bwMode="auto">
              <a:xfrm rot="-2899387">
                <a:off x="1087" y="2561"/>
                <a:ext cx="616" cy="198"/>
              </a:xfrm>
              <a:prstGeom prst="rect">
                <a:avLst/>
              </a:prstGeom>
              <a:solidFill>
                <a:srgbClr val="FF66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fr-FR" sz="1400" b="1" dirty="0" smtClean="0"/>
                  <a:t>677/20</a:t>
                </a:r>
                <a:endParaRPr lang="fr-FR" sz="1400" b="1" dirty="0"/>
              </a:p>
            </p:txBody>
          </p:sp>
          <p:sp>
            <p:nvSpPr>
              <p:cNvPr id="72" name="Text Box 23"/>
              <p:cNvSpPr txBox="1">
                <a:spLocks noChangeArrowheads="1"/>
              </p:cNvSpPr>
              <p:nvPr/>
            </p:nvSpPr>
            <p:spPr bwMode="auto">
              <a:xfrm rot="-2899387">
                <a:off x="1352" y="2728"/>
                <a:ext cx="470" cy="198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fr-FR" sz="1400" b="1" dirty="0" smtClean="0"/>
                  <a:t>635LP</a:t>
                </a:r>
                <a:endParaRPr lang="fr-FR" sz="1400" b="1" dirty="0"/>
              </a:p>
            </p:txBody>
          </p:sp>
        </p:grpSp>
        <p:grpSp>
          <p:nvGrpSpPr>
            <p:cNvPr id="51" name="Group 27"/>
            <p:cNvGrpSpPr>
              <a:grpSpLocks/>
            </p:cNvGrpSpPr>
            <p:nvPr/>
          </p:nvGrpSpPr>
          <p:grpSpPr bwMode="auto">
            <a:xfrm rot="6380287">
              <a:off x="2946" y="2335"/>
              <a:ext cx="388" cy="710"/>
              <a:chOff x="1296" y="2352"/>
              <a:chExt cx="388" cy="710"/>
            </a:xfrm>
          </p:grpSpPr>
          <p:sp>
            <p:nvSpPr>
              <p:cNvPr id="69" name="Text Box 28"/>
              <p:cNvSpPr txBox="1">
                <a:spLocks noChangeArrowheads="1"/>
              </p:cNvSpPr>
              <p:nvPr/>
            </p:nvSpPr>
            <p:spPr bwMode="auto">
              <a:xfrm rot="-2899387">
                <a:off x="1087" y="2561"/>
                <a:ext cx="616" cy="198"/>
              </a:xfrm>
              <a:prstGeom prst="rect">
                <a:avLst/>
              </a:prstGeom>
              <a:solidFill>
                <a:srgbClr val="FFCC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fr-FR" sz="1400" b="1" dirty="0" smtClean="0"/>
                  <a:t>586/15</a:t>
                </a:r>
                <a:endParaRPr lang="fr-FR" sz="1400" b="1" dirty="0"/>
              </a:p>
            </p:txBody>
          </p:sp>
          <p:sp>
            <p:nvSpPr>
              <p:cNvPr id="70" name="Text Box 29"/>
              <p:cNvSpPr txBox="1">
                <a:spLocks noChangeArrowheads="1"/>
              </p:cNvSpPr>
              <p:nvPr/>
            </p:nvSpPr>
            <p:spPr bwMode="auto">
              <a:xfrm rot="18700613">
                <a:off x="1352" y="2730"/>
                <a:ext cx="470" cy="194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fr-FR" sz="1400" b="1" dirty="0" smtClean="0"/>
                  <a:t>550LP</a:t>
                </a:r>
                <a:endParaRPr lang="fr-FR" sz="1400" b="1" dirty="0"/>
              </a:p>
            </p:txBody>
          </p:sp>
        </p:grpSp>
        <p:grpSp>
          <p:nvGrpSpPr>
            <p:cNvPr id="52" name="Group 30"/>
            <p:cNvGrpSpPr>
              <a:grpSpLocks/>
            </p:cNvGrpSpPr>
            <p:nvPr/>
          </p:nvGrpSpPr>
          <p:grpSpPr bwMode="auto">
            <a:xfrm rot="1641586">
              <a:off x="1680" y="1776"/>
              <a:ext cx="390" cy="710"/>
              <a:chOff x="1296" y="2352"/>
              <a:chExt cx="390" cy="710"/>
            </a:xfrm>
          </p:grpSpPr>
          <p:sp>
            <p:nvSpPr>
              <p:cNvPr id="67" name="Text Box 31"/>
              <p:cNvSpPr txBox="1">
                <a:spLocks noChangeArrowheads="1"/>
              </p:cNvSpPr>
              <p:nvPr/>
            </p:nvSpPr>
            <p:spPr bwMode="auto">
              <a:xfrm rot="-2899387">
                <a:off x="1087" y="2561"/>
                <a:ext cx="616" cy="198"/>
              </a:xfrm>
              <a:prstGeom prst="rect">
                <a:avLst/>
              </a:prstGeom>
              <a:solidFill>
                <a:srgbClr val="CC00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fr-FR" sz="1400" b="1" dirty="0" smtClean="0"/>
                  <a:t>750/30</a:t>
                </a:r>
                <a:endParaRPr lang="fr-FR" sz="1400" b="1" dirty="0"/>
              </a:p>
            </p:txBody>
          </p:sp>
          <p:sp>
            <p:nvSpPr>
              <p:cNvPr id="68" name="Text Box 32"/>
              <p:cNvSpPr txBox="1">
                <a:spLocks noChangeArrowheads="1"/>
              </p:cNvSpPr>
              <p:nvPr/>
            </p:nvSpPr>
            <p:spPr bwMode="auto">
              <a:xfrm rot="-2899387">
                <a:off x="1352" y="2728"/>
                <a:ext cx="470" cy="198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fr-FR" sz="1400" b="1" dirty="0" smtClean="0"/>
                  <a:t>735LP</a:t>
                </a:r>
                <a:endParaRPr lang="fr-FR" sz="1400" b="1" dirty="0"/>
              </a:p>
            </p:txBody>
          </p:sp>
        </p:grpSp>
        <p:grpSp>
          <p:nvGrpSpPr>
            <p:cNvPr id="53" name="Group 33"/>
            <p:cNvGrpSpPr>
              <a:grpSpLocks/>
            </p:cNvGrpSpPr>
            <p:nvPr/>
          </p:nvGrpSpPr>
          <p:grpSpPr bwMode="auto">
            <a:xfrm rot="-10304376">
              <a:off x="2592" y="3648"/>
              <a:ext cx="388" cy="710"/>
              <a:chOff x="1298" y="2352"/>
              <a:chExt cx="388" cy="710"/>
            </a:xfrm>
          </p:grpSpPr>
          <p:sp>
            <p:nvSpPr>
              <p:cNvPr id="65" name="Text Box 34"/>
              <p:cNvSpPr txBox="1">
                <a:spLocks noChangeArrowheads="1"/>
              </p:cNvSpPr>
              <p:nvPr/>
            </p:nvSpPr>
            <p:spPr bwMode="auto">
              <a:xfrm rot="18700613">
                <a:off x="1087" y="2563"/>
                <a:ext cx="616" cy="194"/>
              </a:xfrm>
              <a:prstGeom prst="rect">
                <a:avLst/>
              </a:prstGeom>
              <a:solidFill>
                <a:srgbClr val="8000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fr-FR" sz="1400" b="1" dirty="0" smtClean="0"/>
                  <a:t>810/40</a:t>
                </a:r>
                <a:endParaRPr lang="fr-FR" sz="1400" b="1" dirty="0"/>
              </a:p>
            </p:txBody>
          </p:sp>
          <p:sp>
            <p:nvSpPr>
              <p:cNvPr id="66" name="Text Box 35"/>
              <p:cNvSpPr txBox="1">
                <a:spLocks noChangeArrowheads="1"/>
              </p:cNvSpPr>
              <p:nvPr/>
            </p:nvSpPr>
            <p:spPr bwMode="auto">
              <a:xfrm rot="18700613">
                <a:off x="1352" y="2728"/>
                <a:ext cx="470" cy="198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fr-FR" sz="1400" b="1" dirty="0" smtClean="0"/>
                  <a:t>770LP</a:t>
                </a:r>
                <a:endParaRPr lang="fr-FR" sz="1400" b="1" dirty="0"/>
              </a:p>
            </p:txBody>
          </p:sp>
        </p:grpSp>
        <p:grpSp>
          <p:nvGrpSpPr>
            <p:cNvPr id="54" name="Group 36"/>
            <p:cNvGrpSpPr>
              <a:grpSpLocks/>
            </p:cNvGrpSpPr>
            <p:nvPr/>
          </p:nvGrpSpPr>
          <p:grpSpPr bwMode="auto">
            <a:xfrm rot="-7461217">
              <a:off x="1888" y="3776"/>
              <a:ext cx="390" cy="710"/>
              <a:chOff x="1296" y="2352"/>
              <a:chExt cx="390" cy="710"/>
            </a:xfrm>
          </p:grpSpPr>
          <p:sp>
            <p:nvSpPr>
              <p:cNvPr id="63" name="Text Box 37"/>
              <p:cNvSpPr txBox="1">
                <a:spLocks noChangeArrowheads="1"/>
              </p:cNvSpPr>
              <p:nvPr/>
            </p:nvSpPr>
            <p:spPr bwMode="auto">
              <a:xfrm rot="-2899387">
                <a:off x="1087" y="2561"/>
                <a:ext cx="616" cy="198"/>
              </a:xfrm>
              <a:prstGeom prst="rect">
                <a:avLst/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fr-FR" sz="1400" b="1" dirty="0" smtClean="0"/>
                  <a:t>710/50</a:t>
                </a:r>
                <a:endParaRPr lang="fr-FR" sz="1400" b="1" dirty="0"/>
              </a:p>
            </p:txBody>
          </p:sp>
          <p:sp>
            <p:nvSpPr>
              <p:cNvPr id="64" name="Text Box 38"/>
              <p:cNvSpPr txBox="1">
                <a:spLocks noChangeArrowheads="1"/>
              </p:cNvSpPr>
              <p:nvPr/>
            </p:nvSpPr>
            <p:spPr bwMode="auto">
              <a:xfrm rot="-2899387">
                <a:off x="1352" y="2728"/>
                <a:ext cx="470" cy="198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fr-FR" sz="1400" b="1" dirty="0" smtClean="0"/>
                  <a:t>685LP</a:t>
                </a:r>
                <a:endParaRPr lang="fr-FR" sz="1400" b="1" dirty="0"/>
              </a:p>
            </p:txBody>
          </p:sp>
        </p:grpSp>
        <p:grpSp>
          <p:nvGrpSpPr>
            <p:cNvPr id="55" name="Group 39"/>
            <p:cNvGrpSpPr>
              <a:grpSpLocks/>
            </p:cNvGrpSpPr>
            <p:nvPr/>
          </p:nvGrpSpPr>
          <p:grpSpPr bwMode="auto">
            <a:xfrm rot="-5148349">
              <a:off x="1264" y="3440"/>
              <a:ext cx="390" cy="710"/>
              <a:chOff x="1296" y="2352"/>
              <a:chExt cx="390" cy="710"/>
            </a:xfrm>
          </p:grpSpPr>
          <p:sp>
            <p:nvSpPr>
              <p:cNvPr id="61" name="Text Box 40"/>
              <p:cNvSpPr txBox="1">
                <a:spLocks noChangeArrowheads="1"/>
              </p:cNvSpPr>
              <p:nvPr/>
            </p:nvSpPr>
            <p:spPr bwMode="auto">
              <a:xfrm rot="-2899387">
                <a:off x="1087" y="2561"/>
                <a:ext cx="616" cy="198"/>
              </a:xfrm>
              <a:prstGeom prst="rect">
                <a:avLst/>
              </a:prstGeom>
              <a:solidFill>
                <a:srgbClr val="FF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fr-FR" sz="1400" b="1" dirty="0" smtClean="0"/>
                  <a:t>605/40</a:t>
                </a:r>
                <a:endParaRPr lang="fr-FR" sz="1400" b="1" dirty="0"/>
              </a:p>
            </p:txBody>
          </p:sp>
          <p:sp>
            <p:nvSpPr>
              <p:cNvPr id="62" name="Text Box 41"/>
              <p:cNvSpPr txBox="1">
                <a:spLocks noChangeArrowheads="1"/>
              </p:cNvSpPr>
              <p:nvPr/>
            </p:nvSpPr>
            <p:spPr bwMode="auto">
              <a:xfrm rot="-2899387">
                <a:off x="1352" y="2728"/>
                <a:ext cx="470" cy="198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fr-FR" sz="1400" b="1" dirty="0" smtClean="0"/>
                  <a:t>595LP</a:t>
                </a:r>
                <a:endParaRPr lang="fr-FR" sz="1400" b="1" dirty="0"/>
              </a:p>
            </p:txBody>
          </p:sp>
        </p:grpSp>
        <p:sp>
          <p:nvSpPr>
            <p:cNvPr id="57" name="Oval 13"/>
            <p:cNvSpPr>
              <a:spLocks noChangeArrowheads="1"/>
            </p:cNvSpPr>
            <p:nvPr/>
          </p:nvSpPr>
          <p:spPr bwMode="auto">
            <a:xfrm>
              <a:off x="3360" y="2064"/>
              <a:ext cx="528" cy="528"/>
            </a:xfrm>
            <a:prstGeom prst="ellipse">
              <a:avLst/>
            </a:prstGeom>
            <a:gradFill flip="none" rotWithShape="1">
              <a:gsLst>
                <a:gs pos="0">
                  <a:srgbClr val="FFCC00">
                    <a:shade val="30000"/>
                    <a:satMod val="115000"/>
                  </a:srgbClr>
                </a:gs>
                <a:gs pos="50000">
                  <a:srgbClr val="FFCC00">
                    <a:shade val="67500"/>
                    <a:satMod val="115000"/>
                  </a:srgbClr>
                </a:gs>
                <a:gs pos="100000">
                  <a:srgbClr val="FFCC00">
                    <a:shade val="100000"/>
                    <a:satMod val="115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fr-FR" sz="2400" b="1" dirty="0" smtClean="0"/>
                <a:t>F</a:t>
              </a:r>
              <a:endParaRPr lang="fr-FR" sz="2400" b="1" dirty="0"/>
            </a:p>
          </p:txBody>
        </p:sp>
        <p:sp>
          <p:nvSpPr>
            <p:cNvPr id="58" name="Oval 12"/>
            <p:cNvSpPr>
              <a:spLocks noChangeArrowheads="1"/>
            </p:cNvSpPr>
            <p:nvPr/>
          </p:nvSpPr>
          <p:spPr bwMode="auto">
            <a:xfrm>
              <a:off x="2496" y="1344"/>
              <a:ext cx="528" cy="528"/>
            </a:xfrm>
            <a:prstGeom prst="ellipse">
              <a:avLst/>
            </a:prstGeom>
            <a:gradFill flip="none" rotWithShape="1">
              <a:gsLst>
                <a:gs pos="0">
                  <a:srgbClr val="FF6600">
                    <a:shade val="30000"/>
                    <a:satMod val="115000"/>
                  </a:srgbClr>
                </a:gs>
                <a:gs pos="50000">
                  <a:srgbClr val="FF6600">
                    <a:shade val="67500"/>
                    <a:satMod val="115000"/>
                  </a:srgbClr>
                </a:gs>
                <a:gs pos="100000">
                  <a:srgbClr val="FF6600">
                    <a:shade val="100000"/>
                    <a:satMod val="115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fr-FR" sz="2400" b="1" dirty="0" smtClean="0"/>
                <a:t>D</a:t>
              </a:r>
              <a:endParaRPr lang="fr-FR" sz="2400" b="1" dirty="0"/>
            </a:p>
          </p:txBody>
        </p:sp>
      </p:grpSp>
      <p:sp>
        <p:nvSpPr>
          <p:cNvPr id="75" name="ZoneTexte 74"/>
          <p:cNvSpPr txBox="1"/>
          <p:nvPr/>
        </p:nvSpPr>
        <p:spPr>
          <a:xfrm>
            <a:off x="2133038" y="748156"/>
            <a:ext cx="259192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000" b="1" u="sng" dirty="0" smtClean="0">
                <a:solidFill>
                  <a:srgbClr val="7030A0"/>
                </a:solidFill>
                <a:latin typeface="Arial Black" panose="020B0A04020102020204" pitchFamily="34" charset="0"/>
                <a:cs typeface="Times New Roman" panose="02020603050405020304" pitchFamily="18" charset="0"/>
              </a:rPr>
              <a:t>Violet Laser</a:t>
            </a:r>
            <a:endParaRPr lang="fr-FR" sz="2000" b="1" dirty="0" smtClean="0">
              <a:solidFill>
                <a:srgbClr val="7030A0"/>
              </a:solidFill>
              <a:latin typeface="Arial Black" panose="020B0A0402010202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fr-FR" sz="2000" b="1" dirty="0" smtClean="0">
                <a:solidFill>
                  <a:srgbClr val="7030A0"/>
                </a:solidFill>
                <a:latin typeface="Arial Black" panose="020B0A04020102020204" pitchFamily="34" charset="0"/>
                <a:cs typeface="Times New Roman" panose="02020603050405020304" pitchFamily="18" charset="0"/>
              </a:rPr>
              <a:t>(405nm)</a:t>
            </a:r>
          </a:p>
        </p:txBody>
      </p:sp>
      <p:sp>
        <p:nvSpPr>
          <p:cNvPr id="77" name="Text Box 44"/>
          <p:cNvSpPr txBox="1">
            <a:spLocks noChangeArrowheads="1"/>
          </p:cNvSpPr>
          <p:nvPr/>
        </p:nvSpPr>
        <p:spPr bwMode="auto">
          <a:xfrm rot="15276117">
            <a:off x="1295964" y="4776223"/>
            <a:ext cx="746125" cy="3143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sz="1400" b="1" dirty="0" smtClean="0"/>
              <a:t>505LP</a:t>
            </a:r>
            <a:endParaRPr lang="fr-FR" sz="1400" b="1" dirty="0"/>
          </a:p>
        </p:txBody>
      </p:sp>
      <p:sp>
        <p:nvSpPr>
          <p:cNvPr id="78" name="Text Box 5"/>
          <p:cNvSpPr txBox="1">
            <a:spLocks noChangeArrowheads="1"/>
          </p:cNvSpPr>
          <p:nvPr/>
        </p:nvSpPr>
        <p:spPr bwMode="auto">
          <a:xfrm rot="6250238">
            <a:off x="4434371" y="5278993"/>
            <a:ext cx="977900" cy="314325"/>
          </a:xfrm>
          <a:prstGeom prst="rect">
            <a:avLst/>
          </a:prstGeom>
          <a:solidFill>
            <a:srgbClr val="0033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sz="1400" b="1" dirty="0" smtClean="0"/>
              <a:t>431/28</a:t>
            </a:r>
            <a:endParaRPr lang="fr-FR" sz="1400" b="1" dirty="0"/>
          </a:p>
        </p:txBody>
      </p:sp>
      <p:sp>
        <p:nvSpPr>
          <p:cNvPr id="79" name="Text Box 6"/>
          <p:cNvSpPr txBox="1">
            <a:spLocks noChangeArrowheads="1"/>
          </p:cNvSpPr>
          <p:nvPr/>
        </p:nvSpPr>
        <p:spPr bwMode="auto">
          <a:xfrm rot="6250238">
            <a:off x="4157472" y="5184619"/>
            <a:ext cx="746125" cy="3143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endParaRPr lang="fr-FR" sz="1400" b="1"/>
          </a:p>
        </p:txBody>
      </p:sp>
      <p:sp>
        <p:nvSpPr>
          <p:cNvPr id="37" name="Oval 57"/>
          <p:cNvSpPr>
            <a:spLocks noChangeArrowheads="1"/>
          </p:cNvSpPr>
          <p:nvPr/>
        </p:nvSpPr>
        <p:spPr bwMode="auto">
          <a:xfrm>
            <a:off x="188640" y="4860032"/>
            <a:ext cx="838200" cy="838200"/>
          </a:xfrm>
          <a:prstGeom prst="ellipse">
            <a:avLst/>
          </a:prstGeom>
          <a:gradFill rotWithShape="1">
            <a:gsLst>
              <a:gs pos="0">
                <a:srgbClr val="FFFF00"/>
              </a:gs>
              <a:gs pos="100000">
                <a:srgbClr val="33CC33"/>
              </a:gs>
            </a:gsLst>
            <a:path path="shape">
              <a:fillToRect l="50000" t="50000" r="50000" b="50000"/>
            </a:path>
          </a:gra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fr-FR" sz="2400" b="1" dirty="0" smtClean="0"/>
              <a:t>G</a:t>
            </a:r>
            <a:endParaRPr lang="fr-FR" sz="2400" b="1" dirty="0"/>
          </a:p>
        </p:txBody>
      </p:sp>
      <p:sp>
        <p:nvSpPr>
          <p:cNvPr id="39" name="Text Box 78"/>
          <p:cNvSpPr txBox="1">
            <a:spLocks noChangeArrowheads="1"/>
          </p:cNvSpPr>
          <p:nvPr/>
        </p:nvSpPr>
        <p:spPr bwMode="auto">
          <a:xfrm rot="15302810">
            <a:off x="735224" y="4928052"/>
            <a:ext cx="1028306" cy="307777"/>
          </a:xfrm>
          <a:prstGeom prst="rect">
            <a:avLst/>
          </a:prstGeom>
          <a:gradFill rotWithShape="1">
            <a:gsLst>
              <a:gs pos="0">
                <a:srgbClr val="33CC33"/>
              </a:gs>
              <a:gs pos="100000">
                <a:srgbClr val="FFFF00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sz="1400" b="1"/>
              <a:t>525/50</a:t>
            </a:r>
          </a:p>
        </p:txBody>
      </p:sp>
      <p:sp>
        <p:nvSpPr>
          <p:cNvPr id="42" name="ZoneTexte 41"/>
          <p:cNvSpPr txBox="1"/>
          <p:nvPr/>
        </p:nvSpPr>
        <p:spPr>
          <a:xfrm>
            <a:off x="3977680" y="7609449"/>
            <a:ext cx="2718689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fr-FR" sz="1400" b="1" u="sng" dirty="0" smtClean="0">
                <a:solidFill>
                  <a:srgbClr val="800000"/>
                </a:solidFill>
                <a:latin typeface="Arial Black" panose="020B0A04020102020204" pitchFamily="34" charset="0"/>
              </a:rPr>
              <a:t>BV786</a:t>
            </a:r>
            <a:endParaRPr lang="fr-FR" sz="1400" u="sng" dirty="0" smtClean="0">
              <a:solidFill>
                <a:srgbClr val="800000"/>
              </a:solidFill>
              <a:latin typeface="Arial Black" panose="020B0A04020102020204" pitchFamily="34" charset="0"/>
            </a:endParaRPr>
          </a:p>
          <a:p>
            <a:r>
              <a:rPr lang="fr-FR" sz="1100" b="1" dirty="0" smtClean="0">
                <a:solidFill>
                  <a:srgbClr val="800000"/>
                </a:solidFill>
                <a:latin typeface="Arial Black" panose="020B0A04020102020204" pitchFamily="34" charset="0"/>
              </a:rPr>
              <a:t>BV785</a:t>
            </a:r>
            <a:endParaRPr lang="fr-FR" sz="1100" dirty="0" smtClean="0">
              <a:solidFill>
                <a:srgbClr val="800000"/>
              </a:solidFill>
              <a:latin typeface="Arial Black" panose="020B0A04020102020204" pitchFamily="34" charset="0"/>
            </a:endParaRPr>
          </a:p>
          <a:p>
            <a:r>
              <a:rPr lang="fr-FR" sz="1100" b="1" dirty="0" smtClean="0">
                <a:solidFill>
                  <a:srgbClr val="800000"/>
                </a:solidFill>
                <a:latin typeface="Arial Black" panose="020B0A04020102020204" pitchFamily="34" charset="0"/>
              </a:rPr>
              <a:t>Super Bright 780</a:t>
            </a:r>
            <a:endParaRPr lang="fr-FR" sz="1600" dirty="0">
              <a:solidFill>
                <a:srgbClr val="800000"/>
              </a:solidFill>
              <a:latin typeface="Arial Black" panose="020B0A04020102020204" pitchFamily="34" charset="0"/>
            </a:endParaRPr>
          </a:p>
        </p:txBody>
      </p:sp>
      <p:sp>
        <p:nvSpPr>
          <p:cNvPr id="49" name="ZoneTexte 48"/>
          <p:cNvSpPr txBox="1"/>
          <p:nvPr/>
        </p:nvSpPr>
        <p:spPr>
          <a:xfrm>
            <a:off x="5517367" y="2989414"/>
            <a:ext cx="2752170" cy="30777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fr-FR" sz="1400" b="1" u="sng" dirty="0" smtClean="0">
                <a:solidFill>
                  <a:srgbClr val="FFCC00"/>
                </a:solidFill>
                <a:latin typeface="Arial Black" panose="020B0A04020102020204" pitchFamily="34" charset="0"/>
              </a:rPr>
              <a:t>BV570</a:t>
            </a:r>
            <a:endParaRPr lang="fr-FR" sz="2000" u="sng" dirty="0">
              <a:solidFill>
                <a:srgbClr val="FFCC00"/>
              </a:solidFill>
              <a:latin typeface="Arial Black" panose="020B0A04020102020204" pitchFamily="34" charset="0"/>
            </a:endParaRPr>
          </a:p>
        </p:txBody>
      </p:sp>
      <p:sp>
        <p:nvSpPr>
          <p:cNvPr id="56" name="ZoneTexte 55"/>
          <p:cNvSpPr txBox="1"/>
          <p:nvPr/>
        </p:nvSpPr>
        <p:spPr>
          <a:xfrm>
            <a:off x="4397702" y="1596803"/>
            <a:ext cx="2239331" cy="92333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fr-FR" sz="1400" b="1" u="sng" dirty="0" smtClean="0">
                <a:solidFill>
                  <a:srgbClr val="D64B00"/>
                </a:solidFill>
                <a:latin typeface="Arial Black" panose="020B0A04020102020204" pitchFamily="34" charset="0"/>
              </a:rPr>
              <a:t>BV650</a:t>
            </a:r>
            <a:endParaRPr lang="fr-FR" sz="1400" u="sng" dirty="0">
              <a:solidFill>
                <a:srgbClr val="D64B00"/>
              </a:solidFill>
              <a:latin typeface="Arial Black" panose="020B0A04020102020204" pitchFamily="34" charset="0"/>
            </a:endParaRPr>
          </a:p>
          <a:p>
            <a:r>
              <a:rPr lang="fr-FR" sz="1100" b="1" dirty="0" smtClean="0">
                <a:solidFill>
                  <a:srgbClr val="D64B00"/>
                </a:solidFill>
                <a:latin typeface="Arial Black" panose="020B0A04020102020204" pitchFamily="34" charset="0"/>
              </a:rPr>
              <a:t>Super Bright 645</a:t>
            </a:r>
            <a:endParaRPr lang="fr-FR" sz="1100" dirty="0" smtClean="0">
              <a:solidFill>
                <a:srgbClr val="D64B00"/>
              </a:solidFill>
              <a:latin typeface="Arial Black" panose="020B0A04020102020204" pitchFamily="34" charset="0"/>
            </a:endParaRPr>
          </a:p>
          <a:p>
            <a:r>
              <a:rPr lang="fr-FR" sz="1100" b="1" dirty="0" err="1" smtClean="0">
                <a:solidFill>
                  <a:srgbClr val="D64B00"/>
                </a:solidFill>
                <a:latin typeface="Arial Black" panose="020B0A04020102020204" pitchFamily="34" charset="0"/>
              </a:rPr>
              <a:t>eVolve</a:t>
            </a:r>
            <a:r>
              <a:rPr lang="fr-FR" sz="1100" b="1" dirty="0" smtClean="0">
                <a:solidFill>
                  <a:srgbClr val="D64B00"/>
                </a:solidFill>
                <a:latin typeface="Arial Black" panose="020B0A04020102020204" pitchFamily="34" charset="0"/>
              </a:rPr>
              <a:t> 655</a:t>
            </a:r>
            <a:endParaRPr lang="fr-FR" sz="1100" dirty="0" smtClean="0">
              <a:solidFill>
                <a:srgbClr val="D64B00"/>
              </a:solidFill>
              <a:latin typeface="Arial Black" panose="020B0A04020102020204" pitchFamily="34" charset="0"/>
            </a:endParaRPr>
          </a:p>
          <a:p>
            <a:endParaRPr lang="fr-FR" sz="1600" b="1" dirty="0">
              <a:solidFill>
                <a:srgbClr val="800000"/>
              </a:solidFill>
              <a:latin typeface="Arial Black" panose="020B0A04020102020204" pitchFamily="34" charset="0"/>
            </a:endParaRPr>
          </a:p>
        </p:txBody>
      </p:sp>
      <p:sp>
        <p:nvSpPr>
          <p:cNvPr id="59" name="ZoneTexte 58"/>
          <p:cNvSpPr txBox="1"/>
          <p:nvPr/>
        </p:nvSpPr>
        <p:spPr>
          <a:xfrm>
            <a:off x="2110140" y="1752702"/>
            <a:ext cx="3085262" cy="30777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fr-FR" sz="1400" b="1" u="sng" dirty="0" smtClean="0">
                <a:solidFill>
                  <a:srgbClr val="800000"/>
                </a:solidFill>
                <a:latin typeface="Arial Black" panose="020B0A04020102020204" pitchFamily="34" charset="0"/>
              </a:rPr>
              <a:t>BV750</a:t>
            </a:r>
            <a:endParaRPr lang="fr-FR" sz="2000" u="sng" dirty="0">
              <a:solidFill>
                <a:srgbClr val="800000"/>
              </a:solidFill>
              <a:latin typeface="Arial Black" panose="020B0A04020102020204" pitchFamily="34" charset="0"/>
            </a:endParaRPr>
          </a:p>
        </p:txBody>
      </p:sp>
      <p:sp>
        <p:nvSpPr>
          <p:cNvPr id="60" name="ZoneTexte 59"/>
          <p:cNvSpPr txBox="1"/>
          <p:nvPr/>
        </p:nvSpPr>
        <p:spPr>
          <a:xfrm>
            <a:off x="54509" y="1768827"/>
            <a:ext cx="2561845" cy="120032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fr-FR" sz="1400" b="1" u="sng" dirty="0" smtClean="0">
                <a:solidFill>
                  <a:srgbClr val="66FF33"/>
                </a:solidFill>
                <a:latin typeface="Arial Black" panose="020B0A04020102020204" pitchFamily="34" charset="0"/>
              </a:rPr>
              <a:t>BV480</a:t>
            </a:r>
            <a:endParaRPr lang="fr-FR" sz="1400" u="sng" dirty="0" smtClean="0">
              <a:solidFill>
                <a:srgbClr val="66FF33"/>
              </a:solidFill>
              <a:latin typeface="Arial Black" panose="020B0A04020102020204" pitchFamily="34" charset="0"/>
            </a:endParaRPr>
          </a:p>
          <a:p>
            <a:r>
              <a:rPr lang="fr-FR" sz="1400" b="1" u="sng" dirty="0" smtClean="0">
                <a:solidFill>
                  <a:srgbClr val="66FF33"/>
                </a:solidFill>
                <a:latin typeface="Arial Black" panose="020B0A04020102020204" pitchFamily="34" charset="0"/>
              </a:rPr>
              <a:t>BV510</a:t>
            </a:r>
            <a:endParaRPr lang="fr-FR" sz="1400" u="sng" dirty="0" smtClean="0">
              <a:solidFill>
                <a:srgbClr val="66FF33"/>
              </a:solidFill>
              <a:latin typeface="Arial Black" panose="020B0A04020102020204" pitchFamily="34" charset="0"/>
            </a:endParaRPr>
          </a:p>
          <a:p>
            <a:r>
              <a:rPr lang="fr-FR" sz="1100" b="1" dirty="0" smtClean="0">
                <a:solidFill>
                  <a:srgbClr val="66FF33"/>
                </a:solidFill>
                <a:latin typeface="Arial Black" panose="020B0A04020102020204" pitchFamily="34" charset="0"/>
              </a:rPr>
              <a:t>BD Horizon V500</a:t>
            </a:r>
            <a:endParaRPr lang="fr-FR" sz="1100" dirty="0" smtClean="0">
              <a:solidFill>
                <a:srgbClr val="66FF33"/>
              </a:solidFill>
              <a:latin typeface="Arial Black" panose="020B0A04020102020204" pitchFamily="34" charset="0"/>
            </a:endParaRPr>
          </a:p>
          <a:p>
            <a:r>
              <a:rPr lang="fr-FR" sz="1100" b="1" dirty="0" err="1" smtClean="0">
                <a:solidFill>
                  <a:srgbClr val="66FF33"/>
                </a:solidFill>
                <a:latin typeface="Arial Black" panose="020B0A04020102020204" pitchFamily="34" charset="0"/>
              </a:rPr>
              <a:t>VioGreen</a:t>
            </a:r>
            <a:endParaRPr lang="fr-FR" sz="1100" dirty="0" smtClean="0">
              <a:solidFill>
                <a:srgbClr val="66FF33"/>
              </a:solidFill>
              <a:latin typeface="Arial Black" panose="020B0A04020102020204" pitchFamily="34" charset="0"/>
            </a:endParaRPr>
          </a:p>
          <a:p>
            <a:r>
              <a:rPr lang="fr-FR" sz="1100" b="1" dirty="0" smtClean="0">
                <a:solidFill>
                  <a:srgbClr val="66FF33"/>
                </a:solidFill>
                <a:latin typeface="Arial Black" panose="020B0A04020102020204" pitchFamily="34" charset="0"/>
              </a:rPr>
              <a:t>Alexa Fluor 430</a:t>
            </a:r>
            <a:endParaRPr lang="fr-FR" sz="1100" dirty="0" smtClean="0">
              <a:solidFill>
                <a:srgbClr val="66FF33"/>
              </a:solidFill>
              <a:latin typeface="Arial Black" panose="020B0A04020102020204" pitchFamily="34" charset="0"/>
            </a:endParaRPr>
          </a:p>
          <a:p>
            <a:r>
              <a:rPr lang="fr-FR" sz="1100" b="1" dirty="0" smtClean="0">
                <a:solidFill>
                  <a:srgbClr val="66FF33"/>
                </a:solidFill>
                <a:latin typeface="Arial Black" panose="020B0A04020102020204" pitchFamily="34" charset="0"/>
              </a:rPr>
              <a:t>Pacific Orange</a:t>
            </a:r>
          </a:p>
        </p:txBody>
      </p:sp>
      <p:sp>
        <p:nvSpPr>
          <p:cNvPr id="73" name="ZoneTexte 72"/>
          <p:cNvSpPr txBox="1"/>
          <p:nvPr/>
        </p:nvSpPr>
        <p:spPr>
          <a:xfrm>
            <a:off x="377181" y="7226099"/>
            <a:ext cx="2541346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fr-FR" sz="1400" b="1" u="sng" dirty="0" smtClean="0">
                <a:solidFill>
                  <a:srgbClr val="D64B00"/>
                </a:solidFill>
                <a:latin typeface="Arial Black" panose="020B0A04020102020204" pitchFamily="34" charset="0"/>
              </a:rPr>
              <a:t>BV605</a:t>
            </a:r>
            <a:endParaRPr lang="fr-FR" sz="1400" u="sng" dirty="0" smtClean="0">
              <a:solidFill>
                <a:srgbClr val="D64B00"/>
              </a:solidFill>
              <a:latin typeface="Arial Black" panose="020B0A04020102020204" pitchFamily="34" charset="0"/>
            </a:endParaRPr>
          </a:p>
          <a:p>
            <a:r>
              <a:rPr lang="fr-FR" sz="1100" b="1" dirty="0" smtClean="0">
                <a:solidFill>
                  <a:srgbClr val="D64B00"/>
                </a:solidFill>
                <a:latin typeface="Arial Black" panose="020B0A04020102020204" pitchFamily="34" charset="0"/>
              </a:rPr>
              <a:t>Super Bright 600</a:t>
            </a:r>
            <a:endParaRPr lang="fr-FR" sz="1100" dirty="0" smtClean="0">
              <a:solidFill>
                <a:srgbClr val="D64B00"/>
              </a:solidFill>
              <a:latin typeface="Arial Black" panose="020B0A04020102020204" pitchFamily="34" charset="0"/>
            </a:endParaRPr>
          </a:p>
          <a:p>
            <a:r>
              <a:rPr lang="fr-FR" sz="1100" b="1" dirty="0" err="1" smtClean="0">
                <a:solidFill>
                  <a:srgbClr val="D64B00"/>
                </a:solidFill>
                <a:latin typeface="Arial Black" panose="020B0A04020102020204" pitchFamily="34" charset="0"/>
              </a:rPr>
              <a:t>eVolve</a:t>
            </a:r>
            <a:r>
              <a:rPr lang="fr-FR" sz="1100" b="1" dirty="0" smtClean="0">
                <a:solidFill>
                  <a:srgbClr val="D64B00"/>
                </a:solidFill>
                <a:latin typeface="Arial Black" panose="020B0A04020102020204" pitchFamily="34" charset="0"/>
              </a:rPr>
              <a:t> 605</a:t>
            </a:r>
            <a:endParaRPr lang="fr-FR" sz="1100" dirty="0" smtClean="0">
              <a:solidFill>
                <a:srgbClr val="D64B00"/>
              </a:solidFill>
              <a:latin typeface="Arial Black" panose="020B0A04020102020204" pitchFamily="34" charset="0"/>
            </a:endParaRPr>
          </a:p>
        </p:txBody>
      </p:sp>
      <p:sp>
        <p:nvSpPr>
          <p:cNvPr id="74" name="ZoneTexte 73"/>
          <p:cNvSpPr txBox="1"/>
          <p:nvPr/>
        </p:nvSpPr>
        <p:spPr>
          <a:xfrm>
            <a:off x="1936296" y="8044728"/>
            <a:ext cx="2394957" cy="492443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lang="fr-FR" sz="1400" b="1" u="sng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>BV711</a:t>
            </a:r>
            <a:endParaRPr lang="fr-FR" sz="1400" u="sng" dirty="0">
              <a:solidFill>
                <a:srgbClr val="FF0000"/>
              </a:solidFill>
              <a:latin typeface="Arial Black" panose="020B0A04020102020204" pitchFamily="34" charset="0"/>
            </a:endParaRPr>
          </a:p>
          <a:p>
            <a:r>
              <a:rPr lang="fr-FR" sz="1100" b="1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>Super Bright 702</a:t>
            </a:r>
            <a:endParaRPr lang="fr-FR" sz="1100" dirty="0" smtClean="0">
              <a:solidFill>
                <a:srgbClr val="FF0000"/>
              </a:solidFill>
              <a:latin typeface="Arial Black" panose="020B0A04020102020204" pitchFamily="34" charset="0"/>
            </a:endParaRPr>
          </a:p>
        </p:txBody>
      </p:sp>
      <p:sp>
        <p:nvSpPr>
          <p:cNvPr id="76" name="ZoneTexte 75"/>
          <p:cNvSpPr txBox="1"/>
          <p:nvPr/>
        </p:nvSpPr>
        <p:spPr>
          <a:xfrm>
            <a:off x="5382188" y="6062011"/>
            <a:ext cx="3465016" cy="166199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fr-FR" sz="1400" b="1" u="sng" dirty="0" smtClean="0">
                <a:solidFill>
                  <a:srgbClr val="0033CC"/>
                </a:solidFill>
                <a:latin typeface="Arial Black" panose="020B0A04020102020204" pitchFamily="34" charset="0"/>
              </a:rPr>
              <a:t>BV421</a:t>
            </a:r>
            <a:endParaRPr lang="fr-FR" sz="1400" b="1" u="sng" dirty="0">
              <a:solidFill>
                <a:srgbClr val="0033CC"/>
              </a:solidFill>
              <a:latin typeface="Arial Black" panose="020B0A04020102020204" pitchFamily="34" charset="0"/>
            </a:endParaRPr>
          </a:p>
          <a:p>
            <a:r>
              <a:rPr lang="fr-FR" sz="1100" b="1" dirty="0" err="1" smtClean="0">
                <a:solidFill>
                  <a:srgbClr val="0033CC"/>
                </a:solidFill>
                <a:latin typeface="Arial Black" panose="020B0A04020102020204" pitchFamily="34" charset="0"/>
              </a:rPr>
              <a:t>DyLight</a:t>
            </a:r>
            <a:r>
              <a:rPr lang="fr-FR" sz="1100" b="1" dirty="0" smtClean="0">
                <a:solidFill>
                  <a:srgbClr val="0033CC"/>
                </a:solidFill>
                <a:latin typeface="Arial Black" panose="020B0A04020102020204" pitchFamily="34" charset="0"/>
              </a:rPr>
              <a:t> 405</a:t>
            </a:r>
            <a:endParaRPr lang="fr-FR" sz="1100" dirty="0" smtClean="0">
              <a:solidFill>
                <a:srgbClr val="0033CC"/>
              </a:solidFill>
              <a:latin typeface="Arial Black" panose="020B0A04020102020204" pitchFamily="34" charset="0"/>
            </a:endParaRPr>
          </a:p>
          <a:p>
            <a:r>
              <a:rPr lang="fr-FR" sz="1100" b="1" dirty="0" err="1" smtClean="0">
                <a:solidFill>
                  <a:srgbClr val="0033CC"/>
                </a:solidFill>
                <a:latin typeface="Arial Black" panose="020B0A04020102020204" pitchFamily="34" charset="0"/>
              </a:rPr>
              <a:t>eFluor</a:t>
            </a:r>
            <a:r>
              <a:rPr lang="fr-FR" sz="1100" b="1" dirty="0" smtClean="0">
                <a:solidFill>
                  <a:srgbClr val="0033CC"/>
                </a:solidFill>
                <a:latin typeface="Arial Black" panose="020B0A04020102020204" pitchFamily="34" charset="0"/>
              </a:rPr>
              <a:t> 450</a:t>
            </a:r>
            <a:endParaRPr lang="fr-FR" sz="1100" dirty="0">
              <a:solidFill>
                <a:srgbClr val="0033CC"/>
              </a:solidFill>
              <a:latin typeface="Arial Black" panose="020B0A04020102020204" pitchFamily="34" charset="0"/>
            </a:endParaRPr>
          </a:p>
          <a:p>
            <a:r>
              <a:rPr lang="fr-FR" sz="1100" b="1" dirty="0" err="1" smtClean="0">
                <a:solidFill>
                  <a:srgbClr val="0033CC"/>
                </a:solidFill>
                <a:latin typeface="Arial Black" panose="020B0A04020102020204" pitchFamily="34" charset="0"/>
              </a:rPr>
              <a:t>VioBlue</a:t>
            </a:r>
            <a:endParaRPr lang="fr-FR" sz="1100" dirty="0">
              <a:solidFill>
                <a:srgbClr val="0033CC"/>
              </a:solidFill>
              <a:latin typeface="Arial Black" panose="020B0A04020102020204" pitchFamily="34" charset="0"/>
            </a:endParaRPr>
          </a:p>
          <a:p>
            <a:r>
              <a:rPr lang="fr-FR" sz="1100" b="1" dirty="0" smtClean="0">
                <a:solidFill>
                  <a:srgbClr val="0033CC"/>
                </a:solidFill>
                <a:latin typeface="Arial Black" panose="020B0A04020102020204" pitchFamily="34" charset="0"/>
              </a:rPr>
              <a:t>Pacific Blue</a:t>
            </a:r>
            <a:endParaRPr lang="fr-FR" sz="1100" dirty="0">
              <a:solidFill>
                <a:srgbClr val="0033CC"/>
              </a:solidFill>
              <a:latin typeface="Arial Black" panose="020B0A04020102020204" pitchFamily="34" charset="0"/>
            </a:endParaRPr>
          </a:p>
          <a:p>
            <a:r>
              <a:rPr lang="fr-FR" sz="1100" b="1" dirty="0" smtClean="0">
                <a:solidFill>
                  <a:srgbClr val="0033CC"/>
                </a:solidFill>
                <a:latin typeface="Arial Black" panose="020B0A04020102020204" pitchFamily="34" charset="0"/>
              </a:rPr>
              <a:t>CTV</a:t>
            </a:r>
            <a:endParaRPr lang="fr-FR" sz="1100" dirty="0" smtClean="0">
              <a:solidFill>
                <a:srgbClr val="0033CC"/>
              </a:solidFill>
              <a:latin typeface="Arial Black" panose="020B0A04020102020204" pitchFamily="34" charset="0"/>
            </a:endParaRPr>
          </a:p>
          <a:p>
            <a:r>
              <a:rPr lang="fr-FR" sz="1100" b="1" dirty="0" smtClean="0">
                <a:solidFill>
                  <a:srgbClr val="0033CC"/>
                </a:solidFill>
                <a:latin typeface="Arial Black" panose="020B0A04020102020204" pitchFamily="34" charset="0"/>
              </a:rPr>
              <a:t>Alexa Fluor 405</a:t>
            </a:r>
          </a:p>
          <a:p>
            <a:r>
              <a:rPr lang="fr-FR" sz="1100" b="1" dirty="0" smtClean="0">
                <a:solidFill>
                  <a:srgbClr val="0033CC"/>
                </a:solidFill>
                <a:latin typeface="Arial Black" panose="020B0A04020102020204" pitchFamily="34" charset="0"/>
              </a:rPr>
              <a:t>Super Bright 436</a:t>
            </a:r>
            <a:endParaRPr lang="fr-FR" sz="1100" dirty="0" smtClean="0">
              <a:solidFill>
                <a:srgbClr val="0033CC"/>
              </a:solidFill>
              <a:latin typeface="Arial Black" panose="020B0A04020102020204" pitchFamily="34" charset="0"/>
            </a:endParaRPr>
          </a:p>
          <a:p>
            <a:r>
              <a:rPr lang="fr-FR" sz="1100" b="1" dirty="0" smtClean="0">
                <a:solidFill>
                  <a:srgbClr val="0033CC"/>
                </a:solidFill>
                <a:latin typeface="Arial Black" panose="020B0A04020102020204" pitchFamily="34" charset="0"/>
              </a:rPr>
              <a:t>BD Horizon V450</a:t>
            </a:r>
            <a:endParaRPr lang="fr-FR" sz="1100" dirty="0" smtClean="0">
              <a:solidFill>
                <a:srgbClr val="0033CC"/>
              </a:solidFill>
              <a:latin typeface="Arial Black" panose="020B0A04020102020204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5"/>
          <p:cNvGrpSpPr>
            <a:grpSpLocks/>
          </p:cNvGrpSpPr>
          <p:nvPr/>
        </p:nvGrpSpPr>
        <p:grpSpPr bwMode="auto">
          <a:xfrm>
            <a:off x="643645" y="2163654"/>
            <a:ext cx="5867400" cy="5715000"/>
            <a:chOff x="336" y="1344"/>
            <a:chExt cx="3696" cy="3600"/>
          </a:xfrm>
        </p:grpSpPr>
        <p:sp>
          <p:nvSpPr>
            <p:cNvPr id="5123" name="Oval 10"/>
            <p:cNvSpPr>
              <a:spLocks noChangeArrowheads="1"/>
            </p:cNvSpPr>
            <p:nvPr/>
          </p:nvSpPr>
          <p:spPr bwMode="auto">
            <a:xfrm>
              <a:off x="624" y="1536"/>
              <a:ext cx="3168" cy="3072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fr-FR"/>
            </a:p>
          </p:txBody>
        </p:sp>
        <p:grpSp>
          <p:nvGrpSpPr>
            <p:cNvPr id="3" name="Group 4"/>
            <p:cNvGrpSpPr>
              <a:grpSpLocks/>
            </p:cNvGrpSpPr>
            <p:nvPr/>
          </p:nvGrpSpPr>
          <p:grpSpPr bwMode="auto">
            <a:xfrm rot="9149625">
              <a:off x="3024" y="3072"/>
              <a:ext cx="390" cy="710"/>
              <a:chOff x="1296" y="2352"/>
              <a:chExt cx="390" cy="710"/>
            </a:xfrm>
          </p:grpSpPr>
          <p:sp>
            <p:nvSpPr>
              <p:cNvPr id="5155" name="Text Box 5"/>
              <p:cNvSpPr txBox="1">
                <a:spLocks noChangeArrowheads="1"/>
              </p:cNvSpPr>
              <p:nvPr/>
            </p:nvSpPr>
            <p:spPr bwMode="auto">
              <a:xfrm rot="-2899387">
                <a:off x="1087" y="2561"/>
                <a:ext cx="616" cy="198"/>
              </a:xfrm>
              <a:prstGeom prst="rect">
                <a:avLst/>
              </a:prstGeom>
              <a:solidFill>
                <a:srgbClr val="000066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fr-FR" sz="1400" b="1" dirty="0" smtClean="0">
                    <a:solidFill>
                      <a:schemeClr val="bg1"/>
                    </a:solidFill>
                  </a:rPr>
                  <a:t>398/28</a:t>
                </a:r>
                <a:endParaRPr lang="fr-FR" sz="1400" b="1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5156" name="Text Box 6"/>
              <p:cNvSpPr txBox="1">
                <a:spLocks noChangeArrowheads="1"/>
              </p:cNvSpPr>
              <p:nvPr/>
            </p:nvSpPr>
            <p:spPr bwMode="auto">
              <a:xfrm rot="-2899387">
                <a:off x="1352" y="2728"/>
                <a:ext cx="470" cy="198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endParaRPr lang="fr-FR" sz="1400" b="1"/>
              </a:p>
            </p:txBody>
          </p:sp>
        </p:grpSp>
        <p:sp>
          <p:nvSpPr>
            <p:cNvPr id="5125" name="Oval 7"/>
            <p:cNvSpPr>
              <a:spLocks noChangeArrowheads="1"/>
            </p:cNvSpPr>
            <p:nvPr/>
          </p:nvSpPr>
          <p:spPr bwMode="auto">
            <a:xfrm>
              <a:off x="1440" y="1344"/>
              <a:ext cx="528" cy="528"/>
            </a:xfrm>
            <a:prstGeom prst="ellipse">
              <a:avLst/>
            </a:prstGeom>
            <a:gradFill flip="none" rotWithShape="1">
              <a:gsLst>
                <a:gs pos="0">
                  <a:srgbClr val="CC0000">
                    <a:shade val="30000"/>
                    <a:satMod val="115000"/>
                  </a:srgbClr>
                </a:gs>
                <a:gs pos="50000">
                  <a:srgbClr val="CC0000">
                    <a:shade val="67500"/>
                    <a:satMod val="115000"/>
                  </a:srgbClr>
                </a:gs>
                <a:gs pos="100000">
                  <a:srgbClr val="CC0000">
                    <a:shade val="100000"/>
                    <a:satMod val="115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fr-FR" sz="2400" b="1" dirty="0" smtClean="0"/>
                <a:t>B</a:t>
              </a:r>
              <a:endParaRPr lang="fr-FR" sz="2400" b="1" dirty="0"/>
            </a:p>
          </p:txBody>
        </p:sp>
        <p:sp>
          <p:nvSpPr>
            <p:cNvPr id="5126" name="Rectangle 8"/>
            <p:cNvSpPr>
              <a:spLocks noChangeArrowheads="1"/>
            </p:cNvSpPr>
            <p:nvPr/>
          </p:nvSpPr>
          <p:spPr bwMode="auto">
            <a:xfrm rot="2089934">
              <a:off x="624" y="2016"/>
              <a:ext cx="528" cy="528"/>
            </a:xfrm>
            <a:prstGeom prst="rect">
              <a:avLst/>
            </a:prstGeom>
            <a:gradFill rotWithShape="1">
              <a:gsLst>
                <a:gs pos="0">
                  <a:srgbClr val="666666"/>
                </a:gs>
                <a:gs pos="50000">
                  <a:srgbClr val="DDDDDD"/>
                </a:gs>
                <a:gs pos="100000">
                  <a:srgbClr val="666666"/>
                </a:gs>
              </a:gsLst>
              <a:lin ang="2700000" scaled="1"/>
            </a:gra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5127" name="Oval 11"/>
            <p:cNvSpPr>
              <a:spLocks noChangeArrowheads="1"/>
            </p:cNvSpPr>
            <p:nvPr/>
          </p:nvSpPr>
          <p:spPr bwMode="auto">
            <a:xfrm>
              <a:off x="864" y="3984"/>
              <a:ext cx="528" cy="528"/>
            </a:xfrm>
            <a:prstGeom prst="ellipse">
              <a:avLst/>
            </a:prstGeom>
            <a:gradFill flip="none" rotWithShape="1">
              <a:gsLst>
                <a:gs pos="0">
                  <a:srgbClr val="FFFF00">
                    <a:shade val="30000"/>
                    <a:satMod val="115000"/>
                  </a:srgbClr>
                </a:gs>
                <a:gs pos="50000">
                  <a:srgbClr val="FFFF00">
                    <a:shade val="67500"/>
                    <a:satMod val="115000"/>
                  </a:srgbClr>
                </a:gs>
                <a:gs pos="100000">
                  <a:srgbClr val="FFFF00">
                    <a:shade val="100000"/>
                    <a:satMod val="115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fr-FR" sz="2400" b="1" dirty="0" smtClean="0"/>
                <a:t>E</a:t>
              </a:r>
              <a:endParaRPr lang="fr-FR" sz="2400" b="1" dirty="0"/>
            </a:p>
          </p:txBody>
        </p:sp>
        <p:sp>
          <p:nvSpPr>
            <p:cNvPr id="5128" name="Oval 14"/>
            <p:cNvSpPr>
              <a:spLocks noChangeArrowheads="1"/>
            </p:cNvSpPr>
            <p:nvPr/>
          </p:nvSpPr>
          <p:spPr bwMode="auto">
            <a:xfrm>
              <a:off x="3504" y="3216"/>
              <a:ext cx="528" cy="528"/>
            </a:xfrm>
            <a:prstGeom prst="ellipse">
              <a:avLst/>
            </a:prstGeom>
            <a:solidFill>
              <a:srgbClr val="000066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fr-FR" sz="2400" b="1" dirty="0" smtClean="0">
                  <a:solidFill>
                    <a:schemeClr val="bg1"/>
                  </a:solidFill>
                </a:rPr>
                <a:t>H</a:t>
              </a:r>
              <a:endParaRPr lang="fr-FR" sz="2400" b="1" dirty="0">
                <a:solidFill>
                  <a:schemeClr val="bg1"/>
                </a:solidFill>
              </a:endParaRPr>
            </a:p>
          </p:txBody>
        </p:sp>
        <p:sp>
          <p:nvSpPr>
            <p:cNvPr id="5130" name="Oval 16"/>
            <p:cNvSpPr>
              <a:spLocks noChangeArrowheads="1"/>
            </p:cNvSpPr>
            <p:nvPr/>
          </p:nvSpPr>
          <p:spPr bwMode="auto">
            <a:xfrm>
              <a:off x="1824" y="4416"/>
              <a:ext cx="528" cy="528"/>
            </a:xfrm>
            <a:prstGeom prst="ellipse">
              <a:avLst/>
            </a:prstGeom>
            <a:gradFill flip="none" rotWithShape="1">
              <a:gsLst>
                <a:gs pos="0">
                  <a:srgbClr val="FF6600">
                    <a:shade val="30000"/>
                    <a:satMod val="115000"/>
                  </a:srgbClr>
                </a:gs>
                <a:gs pos="50000">
                  <a:srgbClr val="FF6600">
                    <a:shade val="67500"/>
                    <a:satMod val="115000"/>
                  </a:srgbClr>
                </a:gs>
                <a:gs pos="100000">
                  <a:srgbClr val="FF6600">
                    <a:shade val="100000"/>
                    <a:satMod val="115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fr-FR" sz="2400" b="1" dirty="0" smtClean="0"/>
                <a:t>C</a:t>
              </a:r>
              <a:endParaRPr lang="fr-FR" sz="2400" b="1" dirty="0"/>
            </a:p>
          </p:txBody>
        </p:sp>
        <p:sp>
          <p:nvSpPr>
            <p:cNvPr id="5131" name="Oval 17"/>
            <p:cNvSpPr>
              <a:spLocks noChangeArrowheads="1"/>
            </p:cNvSpPr>
            <p:nvPr/>
          </p:nvSpPr>
          <p:spPr bwMode="auto">
            <a:xfrm>
              <a:off x="336" y="3072"/>
              <a:ext cx="528" cy="528"/>
            </a:xfrm>
            <a:prstGeom prst="ellipse">
              <a:avLst/>
            </a:prstGeom>
            <a:gradFill flip="none" rotWithShape="1">
              <a:gsLst>
                <a:gs pos="0">
                  <a:srgbClr val="0033CC">
                    <a:shade val="30000"/>
                    <a:satMod val="115000"/>
                  </a:srgbClr>
                </a:gs>
                <a:gs pos="50000">
                  <a:srgbClr val="0033CC">
                    <a:shade val="67500"/>
                    <a:satMod val="115000"/>
                  </a:srgbClr>
                </a:gs>
                <a:gs pos="100000">
                  <a:srgbClr val="0033CC">
                    <a:shade val="100000"/>
                    <a:satMod val="115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fr-FR" sz="2400" b="1" dirty="0" smtClean="0"/>
                <a:t>G</a:t>
              </a:r>
              <a:endParaRPr lang="fr-FR" sz="2400" b="1" dirty="0"/>
            </a:p>
          </p:txBody>
        </p:sp>
        <p:grpSp>
          <p:nvGrpSpPr>
            <p:cNvPr id="4" name="Group 21"/>
            <p:cNvGrpSpPr>
              <a:grpSpLocks/>
            </p:cNvGrpSpPr>
            <p:nvPr/>
          </p:nvGrpSpPr>
          <p:grpSpPr bwMode="auto">
            <a:xfrm rot="4017448">
              <a:off x="2416" y="1808"/>
              <a:ext cx="390" cy="710"/>
              <a:chOff x="1296" y="2352"/>
              <a:chExt cx="390" cy="710"/>
            </a:xfrm>
          </p:grpSpPr>
          <p:sp>
            <p:nvSpPr>
              <p:cNvPr id="5153" name="Text Box 22"/>
              <p:cNvSpPr txBox="1">
                <a:spLocks noChangeArrowheads="1"/>
              </p:cNvSpPr>
              <p:nvPr/>
            </p:nvSpPr>
            <p:spPr bwMode="auto">
              <a:xfrm rot="-2899387">
                <a:off x="1087" y="2561"/>
                <a:ext cx="616" cy="198"/>
              </a:xfrm>
              <a:prstGeom prst="rect">
                <a:avLst/>
              </a:prstGeom>
              <a:solidFill>
                <a:srgbClr val="FF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fr-FR" sz="1400" b="1" dirty="0" smtClean="0"/>
                  <a:t>605/20</a:t>
                </a:r>
                <a:endParaRPr lang="fr-FR" sz="1400" b="1" dirty="0"/>
              </a:p>
            </p:txBody>
          </p:sp>
          <p:sp>
            <p:nvSpPr>
              <p:cNvPr id="5154" name="Text Box 23"/>
              <p:cNvSpPr txBox="1">
                <a:spLocks noChangeArrowheads="1"/>
              </p:cNvSpPr>
              <p:nvPr/>
            </p:nvSpPr>
            <p:spPr bwMode="auto">
              <a:xfrm rot="-2899387">
                <a:off x="1352" y="2728"/>
                <a:ext cx="470" cy="198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fr-FR" sz="1400" b="1" dirty="0" smtClean="0"/>
                  <a:t>595LP</a:t>
                </a:r>
                <a:endParaRPr lang="fr-FR" sz="1400" b="1" dirty="0"/>
              </a:p>
            </p:txBody>
          </p:sp>
        </p:grpSp>
        <p:grpSp>
          <p:nvGrpSpPr>
            <p:cNvPr id="5" name="Group 27"/>
            <p:cNvGrpSpPr>
              <a:grpSpLocks/>
            </p:cNvGrpSpPr>
            <p:nvPr/>
          </p:nvGrpSpPr>
          <p:grpSpPr bwMode="auto">
            <a:xfrm rot="6380287">
              <a:off x="2944" y="2336"/>
              <a:ext cx="390" cy="710"/>
              <a:chOff x="1296" y="2352"/>
              <a:chExt cx="390" cy="710"/>
            </a:xfrm>
          </p:grpSpPr>
          <p:sp>
            <p:nvSpPr>
              <p:cNvPr id="5151" name="Text Box 28"/>
              <p:cNvSpPr txBox="1">
                <a:spLocks noChangeArrowheads="1"/>
              </p:cNvSpPr>
              <p:nvPr/>
            </p:nvSpPr>
            <p:spPr bwMode="auto">
              <a:xfrm rot="-2899387">
                <a:off x="1087" y="2561"/>
                <a:ext cx="616" cy="198"/>
              </a:xfrm>
              <a:prstGeom prst="rect">
                <a:avLst/>
              </a:prstGeom>
              <a:solidFill>
                <a:srgbClr val="66FF33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fr-FR" sz="1400" b="1" dirty="0" smtClean="0"/>
                  <a:t>515/30</a:t>
                </a:r>
                <a:endParaRPr lang="fr-FR" sz="1400" b="1" dirty="0"/>
              </a:p>
            </p:txBody>
          </p:sp>
          <p:sp>
            <p:nvSpPr>
              <p:cNvPr id="5152" name="Text Box 29"/>
              <p:cNvSpPr txBox="1">
                <a:spLocks noChangeArrowheads="1"/>
              </p:cNvSpPr>
              <p:nvPr/>
            </p:nvSpPr>
            <p:spPr bwMode="auto">
              <a:xfrm rot="-2899387">
                <a:off x="1352" y="2728"/>
                <a:ext cx="470" cy="198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fr-FR" sz="1400" b="1" dirty="0" smtClean="0"/>
                  <a:t>490LP</a:t>
                </a:r>
                <a:endParaRPr lang="fr-FR" sz="1400" b="1" dirty="0"/>
              </a:p>
            </p:txBody>
          </p:sp>
        </p:grpSp>
        <p:grpSp>
          <p:nvGrpSpPr>
            <p:cNvPr id="6" name="Group 30"/>
            <p:cNvGrpSpPr>
              <a:grpSpLocks/>
            </p:cNvGrpSpPr>
            <p:nvPr/>
          </p:nvGrpSpPr>
          <p:grpSpPr bwMode="auto">
            <a:xfrm rot="1641586">
              <a:off x="1680" y="1776"/>
              <a:ext cx="390" cy="710"/>
              <a:chOff x="1296" y="2352"/>
              <a:chExt cx="390" cy="710"/>
            </a:xfrm>
          </p:grpSpPr>
          <p:sp>
            <p:nvSpPr>
              <p:cNvPr id="5149" name="Text Box 31"/>
              <p:cNvSpPr txBox="1">
                <a:spLocks noChangeArrowheads="1"/>
              </p:cNvSpPr>
              <p:nvPr/>
            </p:nvSpPr>
            <p:spPr bwMode="auto">
              <a:xfrm rot="-2899387">
                <a:off x="1087" y="2561"/>
                <a:ext cx="616" cy="198"/>
              </a:xfrm>
              <a:prstGeom prst="rect">
                <a:avLst/>
              </a:prstGeom>
              <a:solidFill>
                <a:srgbClr val="CC00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fr-FR" sz="1400" b="1" dirty="0" smtClean="0"/>
                  <a:t>735/30</a:t>
                </a:r>
                <a:endParaRPr lang="fr-FR" sz="1400" b="1" dirty="0"/>
              </a:p>
            </p:txBody>
          </p:sp>
          <p:sp>
            <p:nvSpPr>
              <p:cNvPr id="5150" name="Text Box 32"/>
              <p:cNvSpPr txBox="1">
                <a:spLocks noChangeArrowheads="1"/>
              </p:cNvSpPr>
              <p:nvPr/>
            </p:nvSpPr>
            <p:spPr bwMode="auto">
              <a:xfrm rot="-2899387">
                <a:off x="1352" y="2728"/>
                <a:ext cx="470" cy="198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fr-FR" sz="1400" b="1" dirty="0" smtClean="0"/>
                  <a:t>690LP</a:t>
                </a:r>
                <a:endParaRPr lang="fr-FR" sz="1400" b="1" dirty="0"/>
              </a:p>
            </p:txBody>
          </p:sp>
        </p:grpSp>
        <p:sp>
          <p:nvSpPr>
            <p:cNvPr id="5148" name="Text Box 35"/>
            <p:cNvSpPr txBox="1">
              <a:spLocks noChangeArrowheads="1"/>
            </p:cNvSpPr>
            <p:nvPr/>
          </p:nvSpPr>
          <p:spPr bwMode="auto">
            <a:xfrm rot="8396237">
              <a:off x="2474" y="3771"/>
              <a:ext cx="470" cy="19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fr-FR" sz="1400" b="1" dirty="0" smtClean="0"/>
                <a:t>770LP</a:t>
              </a:r>
              <a:endParaRPr lang="fr-FR" sz="1400" b="1" dirty="0"/>
            </a:p>
          </p:txBody>
        </p:sp>
        <p:grpSp>
          <p:nvGrpSpPr>
            <p:cNvPr id="8" name="Group 36"/>
            <p:cNvGrpSpPr>
              <a:grpSpLocks/>
            </p:cNvGrpSpPr>
            <p:nvPr/>
          </p:nvGrpSpPr>
          <p:grpSpPr bwMode="auto">
            <a:xfrm rot="-7461217">
              <a:off x="1898" y="3770"/>
              <a:ext cx="383" cy="721"/>
              <a:chOff x="1296" y="2352"/>
              <a:chExt cx="383" cy="721"/>
            </a:xfrm>
          </p:grpSpPr>
          <p:sp>
            <p:nvSpPr>
              <p:cNvPr id="5145" name="Text Box 37"/>
              <p:cNvSpPr txBox="1">
                <a:spLocks noChangeArrowheads="1"/>
              </p:cNvSpPr>
              <p:nvPr/>
            </p:nvSpPr>
            <p:spPr bwMode="auto">
              <a:xfrm rot="-2899387">
                <a:off x="1087" y="2561"/>
                <a:ext cx="616" cy="198"/>
              </a:xfrm>
              <a:prstGeom prst="rect">
                <a:avLst/>
              </a:prstGeom>
              <a:solidFill>
                <a:srgbClr val="FF66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fr-FR" sz="1400" b="1" dirty="0" smtClean="0"/>
                  <a:t>670/25</a:t>
                </a:r>
                <a:endParaRPr lang="fr-FR" sz="1400" b="1" dirty="0"/>
              </a:p>
            </p:txBody>
          </p:sp>
          <p:sp>
            <p:nvSpPr>
              <p:cNvPr id="5146" name="Text Box 38"/>
              <p:cNvSpPr txBox="1">
                <a:spLocks noChangeArrowheads="1"/>
              </p:cNvSpPr>
              <p:nvPr/>
            </p:nvSpPr>
            <p:spPr bwMode="auto">
              <a:xfrm rot="18700613">
                <a:off x="1345" y="2739"/>
                <a:ext cx="470" cy="198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fr-FR" sz="1400" b="1" dirty="0" smtClean="0"/>
                  <a:t>630LP</a:t>
                </a:r>
                <a:endParaRPr lang="fr-FR" sz="1400" b="1" dirty="0"/>
              </a:p>
            </p:txBody>
          </p:sp>
        </p:grpSp>
        <p:grpSp>
          <p:nvGrpSpPr>
            <p:cNvPr id="9" name="Group 39"/>
            <p:cNvGrpSpPr>
              <a:grpSpLocks/>
            </p:cNvGrpSpPr>
            <p:nvPr/>
          </p:nvGrpSpPr>
          <p:grpSpPr bwMode="auto">
            <a:xfrm rot="-5148349">
              <a:off x="1264" y="3440"/>
              <a:ext cx="390" cy="710"/>
              <a:chOff x="1296" y="2352"/>
              <a:chExt cx="390" cy="710"/>
            </a:xfrm>
          </p:grpSpPr>
          <p:sp>
            <p:nvSpPr>
              <p:cNvPr id="5143" name="Text Box 40"/>
              <p:cNvSpPr txBox="1">
                <a:spLocks noChangeArrowheads="1"/>
              </p:cNvSpPr>
              <p:nvPr/>
            </p:nvSpPr>
            <p:spPr bwMode="auto">
              <a:xfrm rot="-2899387">
                <a:off x="1087" y="2561"/>
                <a:ext cx="616" cy="19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fr-FR" sz="1400" b="1" dirty="0" smtClean="0"/>
                  <a:t>580/20</a:t>
                </a:r>
                <a:endParaRPr lang="fr-FR" sz="1400" b="1" dirty="0"/>
              </a:p>
            </p:txBody>
          </p:sp>
          <p:sp>
            <p:nvSpPr>
              <p:cNvPr id="5144" name="Text Box 41"/>
              <p:cNvSpPr txBox="1">
                <a:spLocks noChangeArrowheads="1"/>
              </p:cNvSpPr>
              <p:nvPr/>
            </p:nvSpPr>
            <p:spPr bwMode="auto">
              <a:xfrm rot="-2899387">
                <a:off x="1352" y="2728"/>
                <a:ext cx="470" cy="198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fr-FR" sz="1400" b="1" dirty="0" smtClean="0"/>
                  <a:t>550LP</a:t>
                </a:r>
                <a:endParaRPr lang="fr-FR" sz="1400" b="1" dirty="0"/>
              </a:p>
            </p:txBody>
          </p:sp>
        </p:grpSp>
        <p:grpSp>
          <p:nvGrpSpPr>
            <p:cNvPr id="10" name="Group 42"/>
            <p:cNvGrpSpPr>
              <a:grpSpLocks/>
            </p:cNvGrpSpPr>
            <p:nvPr/>
          </p:nvGrpSpPr>
          <p:grpSpPr bwMode="auto">
            <a:xfrm rot="-3424496">
              <a:off x="928" y="2768"/>
              <a:ext cx="390" cy="710"/>
              <a:chOff x="1296" y="2352"/>
              <a:chExt cx="390" cy="710"/>
            </a:xfrm>
          </p:grpSpPr>
          <p:sp>
            <p:nvSpPr>
              <p:cNvPr id="5141" name="Text Box 43"/>
              <p:cNvSpPr txBox="1">
                <a:spLocks noChangeArrowheads="1"/>
              </p:cNvSpPr>
              <p:nvPr/>
            </p:nvSpPr>
            <p:spPr bwMode="auto">
              <a:xfrm rot="-2899387">
                <a:off x="1087" y="2561"/>
                <a:ext cx="616" cy="198"/>
              </a:xfrm>
              <a:prstGeom prst="rect">
                <a:avLst/>
              </a:prstGeom>
              <a:solidFill>
                <a:srgbClr val="0033C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fr-FR" sz="1400" b="1" dirty="0" smtClean="0"/>
                  <a:t>450/50</a:t>
                </a:r>
                <a:endParaRPr lang="fr-FR" sz="1400" b="1" dirty="0"/>
              </a:p>
            </p:txBody>
          </p:sp>
          <p:sp>
            <p:nvSpPr>
              <p:cNvPr id="5142" name="Text Box 44"/>
              <p:cNvSpPr txBox="1">
                <a:spLocks noChangeArrowheads="1"/>
              </p:cNvSpPr>
              <p:nvPr/>
            </p:nvSpPr>
            <p:spPr bwMode="auto">
              <a:xfrm rot="-2899387">
                <a:off x="1352" y="2728"/>
                <a:ext cx="470" cy="198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fr-FR" sz="1400" b="1" dirty="0" smtClean="0"/>
                  <a:t>410LP</a:t>
                </a:r>
                <a:endParaRPr lang="fr-FR" sz="1400" b="1" dirty="0"/>
              </a:p>
            </p:txBody>
          </p:sp>
        </p:grpSp>
        <p:sp>
          <p:nvSpPr>
            <p:cNvPr id="5139" name="Oval 13"/>
            <p:cNvSpPr>
              <a:spLocks noChangeArrowheads="1"/>
            </p:cNvSpPr>
            <p:nvPr/>
          </p:nvSpPr>
          <p:spPr bwMode="auto">
            <a:xfrm>
              <a:off x="3360" y="2064"/>
              <a:ext cx="528" cy="528"/>
            </a:xfrm>
            <a:prstGeom prst="ellipse">
              <a:avLst/>
            </a:prstGeom>
            <a:gradFill flip="none" rotWithShape="1">
              <a:gsLst>
                <a:gs pos="0">
                  <a:srgbClr val="66FF33">
                    <a:shade val="30000"/>
                    <a:satMod val="115000"/>
                  </a:srgbClr>
                </a:gs>
                <a:gs pos="50000">
                  <a:srgbClr val="66FF33">
                    <a:shade val="67500"/>
                    <a:satMod val="115000"/>
                  </a:srgbClr>
                </a:gs>
                <a:gs pos="100000">
                  <a:srgbClr val="66FF33">
                    <a:shade val="100000"/>
                    <a:satMod val="115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fr-FR" sz="2400" b="1" dirty="0" smtClean="0"/>
                <a:t>F</a:t>
              </a:r>
              <a:endParaRPr lang="fr-FR" sz="2400" b="1" dirty="0"/>
            </a:p>
          </p:txBody>
        </p:sp>
        <p:sp>
          <p:nvSpPr>
            <p:cNvPr id="5140" name="Oval 12"/>
            <p:cNvSpPr>
              <a:spLocks noChangeArrowheads="1"/>
            </p:cNvSpPr>
            <p:nvPr/>
          </p:nvSpPr>
          <p:spPr bwMode="auto">
            <a:xfrm>
              <a:off x="2496" y="1344"/>
              <a:ext cx="528" cy="528"/>
            </a:xfrm>
            <a:prstGeom prst="ellipse">
              <a:avLst/>
            </a:prstGeom>
            <a:gradFill flip="none" rotWithShape="1">
              <a:gsLst>
                <a:gs pos="0">
                  <a:srgbClr val="FF9900">
                    <a:shade val="30000"/>
                    <a:satMod val="115000"/>
                  </a:srgbClr>
                </a:gs>
                <a:gs pos="50000">
                  <a:srgbClr val="FF9900">
                    <a:shade val="67500"/>
                    <a:satMod val="115000"/>
                  </a:srgbClr>
                </a:gs>
                <a:gs pos="100000">
                  <a:srgbClr val="FF9900">
                    <a:shade val="100000"/>
                    <a:satMod val="115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fr-FR" sz="2400" b="1" dirty="0" smtClean="0"/>
                <a:t>D</a:t>
              </a:r>
              <a:endParaRPr lang="fr-FR" sz="2400" b="1" dirty="0"/>
            </a:p>
          </p:txBody>
        </p:sp>
      </p:grpSp>
      <p:sp>
        <p:nvSpPr>
          <p:cNvPr id="38" name="ZoneTexte 37"/>
          <p:cNvSpPr txBox="1"/>
          <p:nvPr/>
        </p:nvSpPr>
        <p:spPr>
          <a:xfrm>
            <a:off x="985664" y="40544"/>
            <a:ext cx="488667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200" b="1" u="sng" dirty="0" smtClean="0">
                <a:latin typeface="Arial Black" panose="020B0A04020102020204" pitchFamily="34" charset="0"/>
                <a:cs typeface="Times New Roman" panose="02020603050405020304" pitchFamily="18" charset="0"/>
              </a:rPr>
              <a:t>Configuration du </a:t>
            </a:r>
            <a:r>
              <a:rPr lang="fr-FR" sz="2200" b="1" u="sng" dirty="0" err="1" smtClean="0">
                <a:latin typeface="Arial Black" panose="020B0A04020102020204" pitchFamily="34" charset="0"/>
                <a:cs typeface="Times New Roman" panose="02020603050405020304" pitchFamily="18" charset="0"/>
              </a:rPr>
              <a:t>Symphony</a:t>
            </a:r>
            <a:r>
              <a:rPr lang="fr-FR" sz="2200" b="1" u="sng" dirty="0" smtClean="0">
                <a:latin typeface="Arial Black" panose="020B0A04020102020204" pitchFamily="34" charset="0"/>
                <a:cs typeface="Times New Roman" panose="02020603050405020304" pitchFamily="18" charset="0"/>
              </a:rPr>
              <a:t> </a:t>
            </a:r>
          </a:p>
          <a:p>
            <a:pPr algn="ctr"/>
            <a:r>
              <a:rPr lang="fr-FR" sz="2200" b="1" dirty="0" smtClean="0">
                <a:latin typeface="Arial Black" panose="020B0A04020102020204" pitchFamily="34" charset="0"/>
                <a:cs typeface="Times New Roman" panose="02020603050405020304" pitchFamily="18" charset="0"/>
              </a:rPr>
              <a:t>(PT </a:t>
            </a:r>
            <a:r>
              <a:rPr lang="fr-FR" sz="2200" b="1" dirty="0" err="1" smtClean="0">
                <a:latin typeface="Arial Black" panose="020B0A04020102020204" pitchFamily="34" charset="0"/>
                <a:cs typeface="Times New Roman" panose="02020603050405020304" pitchFamily="18" charset="0"/>
              </a:rPr>
              <a:t>Cytométrie</a:t>
            </a:r>
            <a:r>
              <a:rPr lang="fr-FR" sz="2200" b="1" dirty="0" smtClean="0">
                <a:latin typeface="Arial Black" panose="020B0A04020102020204" pitchFamily="34" charset="0"/>
                <a:cs typeface="Times New Roman" panose="02020603050405020304" pitchFamily="18" charset="0"/>
              </a:rPr>
              <a:t> </a:t>
            </a:r>
            <a:r>
              <a:rPr lang="fr-FR" sz="2200" b="1" dirty="0" err="1" smtClean="0">
                <a:latin typeface="Arial Black" panose="020B0A04020102020204" pitchFamily="34" charset="0"/>
                <a:cs typeface="Times New Roman" panose="02020603050405020304" pitchFamily="18" charset="0"/>
              </a:rPr>
              <a:t>INFINITy</a:t>
            </a:r>
            <a:r>
              <a:rPr lang="fr-FR" sz="2200" b="1" dirty="0" smtClean="0">
                <a:latin typeface="Arial Black" panose="020B0A04020102020204" pitchFamily="34" charset="0"/>
                <a:cs typeface="Times New Roman" panose="02020603050405020304" pitchFamily="18" charset="0"/>
              </a:rPr>
              <a:t>)</a:t>
            </a:r>
            <a:endParaRPr lang="fr-FR" sz="2200" b="1" dirty="0">
              <a:latin typeface="Arial Black" panose="020B0A040201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9" name="ZoneTexte 38"/>
          <p:cNvSpPr txBox="1"/>
          <p:nvPr/>
        </p:nvSpPr>
        <p:spPr>
          <a:xfrm>
            <a:off x="2447335" y="748156"/>
            <a:ext cx="196333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000" b="1" u="sng" dirty="0" smtClean="0">
                <a:solidFill>
                  <a:srgbClr val="7030A0"/>
                </a:solidFill>
                <a:latin typeface="Arial Black" panose="020B0A04020102020204" pitchFamily="34" charset="0"/>
                <a:cs typeface="Times New Roman" panose="02020603050405020304" pitchFamily="18" charset="0"/>
              </a:rPr>
              <a:t>UV Laser</a:t>
            </a:r>
            <a:endParaRPr lang="fr-FR" sz="2000" b="1" dirty="0" smtClean="0">
              <a:solidFill>
                <a:srgbClr val="7030A0"/>
              </a:solidFill>
              <a:latin typeface="Arial Black" panose="020B0A0402010202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fr-FR" sz="2000" b="1" dirty="0" smtClean="0">
                <a:solidFill>
                  <a:srgbClr val="7030A0"/>
                </a:solidFill>
                <a:latin typeface="Arial Black" panose="020B0A04020102020204" pitchFamily="34" charset="0"/>
                <a:cs typeface="Times New Roman" panose="02020603050405020304" pitchFamily="18" charset="0"/>
              </a:rPr>
              <a:t>(355nm)</a:t>
            </a:r>
          </a:p>
        </p:txBody>
      </p:sp>
      <p:sp>
        <p:nvSpPr>
          <p:cNvPr id="40" name="Text Box 34"/>
          <p:cNvSpPr txBox="1">
            <a:spLocks noChangeArrowheads="1"/>
          </p:cNvSpPr>
          <p:nvPr/>
        </p:nvSpPr>
        <p:spPr bwMode="auto">
          <a:xfrm rot="8396237">
            <a:off x="4185740" y="6326791"/>
            <a:ext cx="977900" cy="307975"/>
          </a:xfrm>
          <a:prstGeom prst="rect">
            <a:avLst/>
          </a:prstGeom>
          <a:solidFill>
            <a:srgbClr val="80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sz="1400" b="1" dirty="0" smtClean="0"/>
              <a:t>810/40</a:t>
            </a:r>
            <a:endParaRPr lang="fr-FR" sz="1400" b="1" dirty="0"/>
          </a:p>
        </p:txBody>
      </p:sp>
      <p:sp>
        <p:nvSpPr>
          <p:cNvPr id="41" name="Oval 15"/>
          <p:cNvSpPr>
            <a:spLocks noChangeArrowheads="1"/>
          </p:cNvSpPr>
          <p:nvPr/>
        </p:nvSpPr>
        <p:spPr bwMode="auto">
          <a:xfrm>
            <a:off x="4758445" y="6507054"/>
            <a:ext cx="838200" cy="838200"/>
          </a:xfrm>
          <a:prstGeom prst="ellipse">
            <a:avLst/>
          </a:prstGeom>
          <a:gradFill flip="none" rotWithShape="1">
            <a:gsLst>
              <a:gs pos="0">
                <a:srgbClr val="800000">
                  <a:shade val="30000"/>
                  <a:satMod val="115000"/>
                </a:srgbClr>
              </a:gs>
              <a:gs pos="50000">
                <a:srgbClr val="800000">
                  <a:shade val="67500"/>
                  <a:satMod val="115000"/>
                </a:srgbClr>
              </a:gs>
              <a:gs pos="100000">
                <a:srgbClr val="800000">
                  <a:shade val="100000"/>
                  <a:satMod val="115000"/>
                </a:srgbClr>
              </a:gs>
            </a:gsLst>
            <a:path path="circle">
              <a:fillToRect l="50000" t="50000" r="50000" b="50000"/>
            </a:path>
            <a:tileRect/>
          </a:gra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fr-FR" sz="2400" b="1" dirty="0" smtClean="0"/>
              <a:t>A</a:t>
            </a:r>
            <a:endParaRPr lang="fr-FR" b="1" dirty="0"/>
          </a:p>
        </p:txBody>
      </p:sp>
      <p:sp>
        <p:nvSpPr>
          <p:cNvPr id="45" name="ZoneTexte 44"/>
          <p:cNvSpPr txBox="1"/>
          <p:nvPr/>
        </p:nvSpPr>
        <p:spPr>
          <a:xfrm>
            <a:off x="5170395" y="7472658"/>
            <a:ext cx="1820231" cy="30777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fr-FR" sz="1400" b="1" u="sng" dirty="0" smtClean="0">
                <a:solidFill>
                  <a:srgbClr val="800000"/>
                </a:solidFill>
                <a:latin typeface="Arial Black" panose="020B0A04020102020204" pitchFamily="34" charset="0"/>
              </a:rPr>
              <a:t>BUV805</a:t>
            </a:r>
            <a:endParaRPr lang="fr-FR" sz="1600" b="1" u="sng" dirty="0">
              <a:solidFill>
                <a:srgbClr val="800000"/>
              </a:solidFill>
              <a:latin typeface="Arial Black" panose="020B0A04020102020204" pitchFamily="34" charset="0"/>
            </a:endParaRPr>
          </a:p>
        </p:txBody>
      </p:sp>
      <p:sp>
        <p:nvSpPr>
          <p:cNvPr id="46" name="ZoneTexte 45"/>
          <p:cNvSpPr txBox="1"/>
          <p:nvPr/>
        </p:nvSpPr>
        <p:spPr>
          <a:xfrm>
            <a:off x="2733116" y="1658400"/>
            <a:ext cx="1820231" cy="30777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fr-FR" sz="1400" b="1" u="sng" dirty="0" smtClean="0">
                <a:solidFill>
                  <a:srgbClr val="CC0000"/>
                </a:solidFill>
                <a:latin typeface="Arial Black" panose="020B0A04020102020204" pitchFamily="34" charset="0"/>
              </a:rPr>
              <a:t>BUV737</a:t>
            </a:r>
            <a:endParaRPr lang="fr-FR" sz="1100" b="1" u="sng" dirty="0" smtClean="0">
              <a:solidFill>
                <a:srgbClr val="CC0000"/>
              </a:solidFill>
              <a:latin typeface="Arial Black" panose="020B0A04020102020204" pitchFamily="34" charset="0"/>
            </a:endParaRPr>
          </a:p>
        </p:txBody>
      </p:sp>
      <p:sp>
        <p:nvSpPr>
          <p:cNvPr id="47" name="ZoneTexte 46"/>
          <p:cNvSpPr txBox="1"/>
          <p:nvPr/>
        </p:nvSpPr>
        <p:spPr>
          <a:xfrm>
            <a:off x="3090614" y="8022190"/>
            <a:ext cx="1820231" cy="30777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fr-FR" sz="1400" b="1" u="sng" dirty="0" smtClean="0">
                <a:solidFill>
                  <a:srgbClr val="FF6600"/>
                </a:solidFill>
                <a:latin typeface="Arial Black" panose="020B0A04020102020204" pitchFamily="34" charset="0"/>
              </a:rPr>
              <a:t>BUV661</a:t>
            </a:r>
          </a:p>
        </p:txBody>
      </p:sp>
      <p:sp>
        <p:nvSpPr>
          <p:cNvPr id="48" name="ZoneTexte 47"/>
          <p:cNvSpPr txBox="1"/>
          <p:nvPr/>
        </p:nvSpPr>
        <p:spPr>
          <a:xfrm>
            <a:off x="4492087" y="1638477"/>
            <a:ext cx="1820231" cy="47705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fr-FR" sz="1400" b="1" u="sng" dirty="0" smtClean="0">
                <a:solidFill>
                  <a:srgbClr val="D64B00"/>
                </a:solidFill>
                <a:latin typeface="Arial Black" panose="020B0A04020102020204" pitchFamily="34" charset="0"/>
              </a:rPr>
              <a:t>BUV615-P</a:t>
            </a:r>
            <a:endParaRPr lang="fr-FR" sz="1100" b="1" u="sng" dirty="0" smtClean="0">
              <a:solidFill>
                <a:srgbClr val="D64B00"/>
              </a:solidFill>
              <a:latin typeface="Arial Black" panose="020B0A04020102020204" pitchFamily="34" charset="0"/>
            </a:endParaRPr>
          </a:p>
          <a:p>
            <a:r>
              <a:rPr lang="fr-FR" sz="1100" b="1" dirty="0" smtClean="0">
                <a:solidFill>
                  <a:srgbClr val="D64B00"/>
                </a:solidFill>
                <a:latin typeface="Arial Black" panose="020B0A04020102020204" pitchFamily="34" charset="0"/>
              </a:rPr>
              <a:t>Hoechst </a:t>
            </a:r>
            <a:r>
              <a:rPr lang="fr-FR" sz="1100" b="1" dirty="0" err="1" smtClean="0">
                <a:solidFill>
                  <a:srgbClr val="D64B00"/>
                </a:solidFill>
                <a:latin typeface="Arial Black" panose="020B0A04020102020204" pitchFamily="34" charset="0"/>
              </a:rPr>
              <a:t>Red</a:t>
            </a:r>
            <a:endParaRPr lang="fr-FR" sz="1100" dirty="0" smtClean="0">
              <a:solidFill>
                <a:srgbClr val="D64B00"/>
              </a:solidFill>
              <a:latin typeface="Arial Black" panose="020B0A04020102020204" pitchFamily="34" charset="0"/>
            </a:endParaRPr>
          </a:p>
        </p:txBody>
      </p:sp>
      <p:sp>
        <p:nvSpPr>
          <p:cNvPr id="49" name="ZoneTexte 48"/>
          <p:cNvSpPr txBox="1"/>
          <p:nvPr/>
        </p:nvSpPr>
        <p:spPr>
          <a:xfrm>
            <a:off x="1033214" y="7297735"/>
            <a:ext cx="1820231" cy="30777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fr-FR" sz="1400" b="1" u="sng" dirty="0" smtClean="0">
                <a:solidFill>
                  <a:srgbClr val="FFC000"/>
                </a:solidFill>
                <a:latin typeface="Arial Black" panose="020B0A04020102020204" pitchFamily="34" charset="0"/>
              </a:rPr>
              <a:t>BUV563</a:t>
            </a:r>
            <a:endParaRPr lang="fr-FR" sz="1600" b="1" u="sng" dirty="0">
              <a:solidFill>
                <a:srgbClr val="FFC000"/>
              </a:solidFill>
              <a:latin typeface="Arial Black" panose="020B0A04020102020204" pitchFamily="34" charset="0"/>
            </a:endParaRPr>
          </a:p>
        </p:txBody>
      </p:sp>
      <p:sp>
        <p:nvSpPr>
          <p:cNvPr id="50" name="ZoneTexte 49"/>
          <p:cNvSpPr txBox="1"/>
          <p:nvPr/>
        </p:nvSpPr>
        <p:spPr>
          <a:xfrm>
            <a:off x="5658300" y="2715204"/>
            <a:ext cx="2162690" cy="47705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fr-FR" sz="1400" b="1" u="sng" dirty="0" smtClean="0">
                <a:solidFill>
                  <a:srgbClr val="66FF33"/>
                </a:solidFill>
                <a:latin typeface="Arial Black" panose="020B0A04020102020204" pitchFamily="34" charset="0"/>
              </a:rPr>
              <a:t>BUV496</a:t>
            </a:r>
            <a:endParaRPr lang="fr-FR" sz="1100" b="1" u="sng" dirty="0" smtClean="0">
              <a:solidFill>
                <a:srgbClr val="66FF33"/>
              </a:solidFill>
              <a:latin typeface="Arial Black" panose="020B0A04020102020204" pitchFamily="34" charset="0"/>
            </a:endParaRPr>
          </a:p>
          <a:p>
            <a:r>
              <a:rPr lang="fr-FR" sz="1100" b="1" dirty="0" smtClean="0">
                <a:solidFill>
                  <a:srgbClr val="66FF33"/>
                </a:solidFill>
                <a:latin typeface="Arial Black" panose="020B0A04020102020204" pitchFamily="34" charset="0"/>
              </a:rPr>
              <a:t>Zombie Aqua</a:t>
            </a:r>
            <a:endParaRPr lang="fr-FR" sz="1600" dirty="0">
              <a:solidFill>
                <a:srgbClr val="66FF33"/>
              </a:solidFill>
              <a:latin typeface="Arial Black" panose="020B0A04020102020204" pitchFamily="34" charset="0"/>
            </a:endParaRPr>
          </a:p>
        </p:txBody>
      </p:sp>
      <p:sp>
        <p:nvSpPr>
          <p:cNvPr id="51" name="ZoneTexte 50"/>
          <p:cNvSpPr txBox="1"/>
          <p:nvPr/>
        </p:nvSpPr>
        <p:spPr>
          <a:xfrm>
            <a:off x="-36120" y="5918722"/>
            <a:ext cx="2490426" cy="81560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fr-FR" sz="1400" b="1" u="sng" dirty="0" smtClean="0">
                <a:solidFill>
                  <a:srgbClr val="0033CC"/>
                </a:solidFill>
                <a:latin typeface="Arial Black" panose="020B0A04020102020204" pitchFamily="34" charset="0"/>
              </a:rPr>
              <a:t>DAPI</a:t>
            </a:r>
            <a:r>
              <a:rPr lang="fr-FR" sz="1400" b="1" u="sng" dirty="0">
                <a:solidFill>
                  <a:srgbClr val="0033CC"/>
                </a:solidFill>
                <a:latin typeface="Arial Black" panose="020B0A04020102020204" pitchFamily="34" charset="0"/>
              </a:rPr>
              <a:t>/ </a:t>
            </a:r>
            <a:r>
              <a:rPr lang="fr-FR" sz="1400" b="1" u="sng" dirty="0" smtClean="0">
                <a:solidFill>
                  <a:srgbClr val="0033CC"/>
                </a:solidFill>
                <a:latin typeface="Arial Black" panose="020B0A04020102020204" pitchFamily="34" charset="0"/>
              </a:rPr>
              <a:t>UV440</a:t>
            </a:r>
            <a:endParaRPr lang="fr-FR" sz="1400" u="sng" dirty="0" smtClean="0">
              <a:solidFill>
                <a:srgbClr val="0033CC"/>
              </a:solidFill>
              <a:latin typeface="Arial Black" panose="020B0A04020102020204" pitchFamily="34" charset="0"/>
            </a:endParaRPr>
          </a:p>
          <a:p>
            <a:r>
              <a:rPr lang="fr-FR" sz="1100" b="1" dirty="0" smtClean="0">
                <a:solidFill>
                  <a:srgbClr val="0033CC"/>
                </a:solidFill>
                <a:latin typeface="Arial Black" panose="020B0A04020102020204" pitchFamily="34" charset="0"/>
              </a:rPr>
              <a:t>Alexa</a:t>
            </a:r>
            <a:r>
              <a:rPr lang="fr-FR" sz="1100" dirty="0" smtClean="0">
                <a:solidFill>
                  <a:srgbClr val="0033CC"/>
                </a:solidFill>
                <a:latin typeface="Arial Black" panose="020B0A04020102020204" pitchFamily="34" charset="0"/>
              </a:rPr>
              <a:t> </a:t>
            </a:r>
            <a:r>
              <a:rPr lang="fr-FR" sz="1100" b="1" dirty="0" smtClean="0">
                <a:solidFill>
                  <a:srgbClr val="0033CC"/>
                </a:solidFill>
                <a:latin typeface="Arial Black" panose="020B0A04020102020204" pitchFamily="34" charset="0"/>
              </a:rPr>
              <a:t>Fluor</a:t>
            </a:r>
            <a:r>
              <a:rPr lang="fr-FR" sz="1100" dirty="0" smtClean="0">
                <a:solidFill>
                  <a:srgbClr val="0033CC"/>
                </a:solidFill>
                <a:latin typeface="Arial Black" panose="020B0A04020102020204" pitchFamily="34" charset="0"/>
              </a:rPr>
              <a:t> </a:t>
            </a:r>
            <a:r>
              <a:rPr lang="fr-FR" sz="1100" b="1" dirty="0" smtClean="0">
                <a:solidFill>
                  <a:srgbClr val="0033CC"/>
                </a:solidFill>
                <a:latin typeface="Arial Black" panose="020B0A04020102020204" pitchFamily="34" charset="0"/>
              </a:rPr>
              <a:t>350</a:t>
            </a:r>
          </a:p>
          <a:p>
            <a:r>
              <a:rPr lang="fr-FR" sz="1100" b="1" dirty="0" smtClean="0">
                <a:solidFill>
                  <a:srgbClr val="0033CC"/>
                </a:solidFill>
                <a:latin typeface="Arial Black" panose="020B0A04020102020204" pitchFamily="34" charset="0"/>
              </a:rPr>
              <a:t>Hoechst</a:t>
            </a:r>
            <a:r>
              <a:rPr lang="fr-FR" sz="1100" dirty="0" smtClean="0">
                <a:solidFill>
                  <a:srgbClr val="0033CC"/>
                </a:solidFill>
                <a:latin typeface="Arial Black" panose="020B0A04020102020204" pitchFamily="34" charset="0"/>
              </a:rPr>
              <a:t> </a:t>
            </a:r>
            <a:r>
              <a:rPr lang="fr-FR" sz="1100" b="1" dirty="0" smtClean="0">
                <a:solidFill>
                  <a:srgbClr val="0033CC"/>
                </a:solidFill>
                <a:latin typeface="Arial Black" panose="020B0A04020102020204" pitchFamily="34" charset="0"/>
              </a:rPr>
              <a:t>Blue</a:t>
            </a:r>
            <a:endParaRPr lang="fr-FR" sz="1100" dirty="0" smtClean="0">
              <a:solidFill>
                <a:srgbClr val="0033CC"/>
              </a:solidFill>
              <a:latin typeface="Arial Black" panose="020B0A04020102020204" pitchFamily="34" charset="0"/>
            </a:endParaRPr>
          </a:p>
          <a:p>
            <a:r>
              <a:rPr lang="fr-FR" sz="1100" b="1" dirty="0" smtClean="0">
                <a:solidFill>
                  <a:srgbClr val="0033CC"/>
                </a:solidFill>
                <a:latin typeface="Arial Black" panose="020B0A04020102020204" pitchFamily="34" charset="0"/>
              </a:rPr>
              <a:t>Zombie</a:t>
            </a:r>
            <a:r>
              <a:rPr lang="fr-FR" sz="1100" dirty="0" smtClean="0">
                <a:solidFill>
                  <a:srgbClr val="0033CC"/>
                </a:solidFill>
                <a:latin typeface="Arial Black" panose="020B0A04020102020204" pitchFamily="34" charset="0"/>
              </a:rPr>
              <a:t> </a:t>
            </a:r>
            <a:r>
              <a:rPr lang="fr-FR" sz="1100" b="1" dirty="0" smtClean="0">
                <a:solidFill>
                  <a:srgbClr val="0033CC"/>
                </a:solidFill>
                <a:latin typeface="Arial Black" panose="020B0A04020102020204" pitchFamily="34" charset="0"/>
              </a:rPr>
              <a:t>UV</a:t>
            </a:r>
            <a:r>
              <a:rPr lang="fr-FR" sz="1100" dirty="0" smtClean="0">
                <a:solidFill>
                  <a:srgbClr val="0033CC"/>
                </a:solidFill>
                <a:latin typeface="Arial Black" panose="020B0A04020102020204" pitchFamily="34" charset="0"/>
              </a:rPr>
              <a:t> </a:t>
            </a:r>
            <a:r>
              <a:rPr lang="fr-FR" sz="1100" b="1" dirty="0" smtClean="0">
                <a:solidFill>
                  <a:srgbClr val="0033CC"/>
                </a:solidFill>
                <a:latin typeface="Arial Black" panose="020B0A04020102020204" pitchFamily="34" charset="0"/>
              </a:rPr>
              <a:t>FV</a:t>
            </a:r>
            <a:endParaRPr lang="fr-FR" sz="1600" dirty="0">
              <a:solidFill>
                <a:srgbClr val="0033CC"/>
              </a:solidFill>
              <a:latin typeface="Arial Black" panose="020B0A04020102020204" pitchFamily="34" charset="0"/>
            </a:endParaRPr>
          </a:p>
        </p:txBody>
      </p:sp>
      <p:sp>
        <p:nvSpPr>
          <p:cNvPr id="52" name="ZoneTexte 51"/>
          <p:cNvSpPr txBox="1"/>
          <p:nvPr/>
        </p:nvSpPr>
        <p:spPr>
          <a:xfrm>
            <a:off x="5949280" y="6033646"/>
            <a:ext cx="1820231" cy="30777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fr-FR" sz="1400" b="1" u="sng" dirty="0" smtClean="0">
                <a:solidFill>
                  <a:srgbClr val="000066"/>
                </a:solidFill>
                <a:latin typeface="Arial Black" panose="020B0A04020102020204" pitchFamily="34" charset="0"/>
              </a:rPr>
              <a:t>BUV395</a:t>
            </a:r>
            <a:endParaRPr lang="fr-FR" sz="1600" b="1" u="sng" dirty="0">
              <a:solidFill>
                <a:srgbClr val="000066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757202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ZoneTexte 37"/>
          <p:cNvSpPr txBox="1"/>
          <p:nvPr/>
        </p:nvSpPr>
        <p:spPr>
          <a:xfrm>
            <a:off x="1133128" y="40544"/>
            <a:ext cx="488667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200" b="1" u="sng" dirty="0" smtClean="0">
                <a:latin typeface="Arial Black" panose="020B0A04020102020204" pitchFamily="34" charset="0"/>
                <a:cs typeface="Times New Roman" panose="02020603050405020304" pitchFamily="18" charset="0"/>
              </a:rPr>
              <a:t>Configuration du </a:t>
            </a:r>
            <a:r>
              <a:rPr lang="fr-FR" sz="2200" b="1" u="sng" dirty="0" err="1" smtClean="0">
                <a:latin typeface="Arial Black" panose="020B0A04020102020204" pitchFamily="34" charset="0"/>
                <a:cs typeface="Times New Roman" panose="02020603050405020304" pitchFamily="18" charset="0"/>
              </a:rPr>
              <a:t>Symphony</a:t>
            </a:r>
            <a:r>
              <a:rPr lang="fr-FR" sz="2200" b="1" u="sng" dirty="0" smtClean="0">
                <a:latin typeface="Arial Black" panose="020B0A04020102020204" pitchFamily="34" charset="0"/>
                <a:cs typeface="Times New Roman" panose="02020603050405020304" pitchFamily="18" charset="0"/>
              </a:rPr>
              <a:t> </a:t>
            </a:r>
          </a:p>
          <a:p>
            <a:pPr algn="ctr"/>
            <a:r>
              <a:rPr lang="fr-FR" sz="2200" b="1" dirty="0" smtClean="0">
                <a:latin typeface="Arial Black" panose="020B0A04020102020204" pitchFamily="34" charset="0"/>
                <a:cs typeface="Times New Roman" panose="02020603050405020304" pitchFamily="18" charset="0"/>
              </a:rPr>
              <a:t>(PT </a:t>
            </a:r>
            <a:r>
              <a:rPr lang="fr-FR" sz="2200" b="1" dirty="0" err="1" smtClean="0">
                <a:latin typeface="Arial Black" panose="020B0A04020102020204" pitchFamily="34" charset="0"/>
                <a:cs typeface="Times New Roman" panose="02020603050405020304" pitchFamily="18" charset="0"/>
              </a:rPr>
              <a:t>Cytométrie</a:t>
            </a:r>
            <a:r>
              <a:rPr lang="fr-FR" sz="2200" b="1" dirty="0" smtClean="0">
                <a:latin typeface="Arial Black" panose="020B0A04020102020204" pitchFamily="34" charset="0"/>
                <a:cs typeface="Times New Roman" panose="02020603050405020304" pitchFamily="18" charset="0"/>
              </a:rPr>
              <a:t> </a:t>
            </a:r>
            <a:r>
              <a:rPr lang="fr-FR" sz="2200" b="1" dirty="0" err="1" smtClean="0">
                <a:latin typeface="Arial Black" panose="020B0A04020102020204" pitchFamily="34" charset="0"/>
                <a:cs typeface="Times New Roman" panose="02020603050405020304" pitchFamily="18" charset="0"/>
              </a:rPr>
              <a:t>INFINITy</a:t>
            </a:r>
            <a:r>
              <a:rPr lang="fr-FR" sz="2200" b="1" dirty="0" smtClean="0">
                <a:latin typeface="Arial Black" panose="020B0A04020102020204" pitchFamily="34" charset="0"/>
                <a:cs typeface="Times New Roman" panose="02020603050405020304" pitchFamily="18" charset="0"/>
              </a:rPr>
              <a:t>)</a:t>
            </a:r>
            <a:endParaRPr lang="fr-FR" sz="2200" b="1" dirty="0">
              <a:latin typeface="Arial Black" panose="020B0A040201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9" name="ZoneTexte 38"/>
          <p:cNvSpPr txBox="1"/>
          <p:nvPr/>
        </p:nvSpPr>
        <p:spPr>
          <a:xfrm>
            <a:off x="2676257" y="748156"/>
            <a:ext cx="180041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000" b="1" u="sng" dirty="0" err="1" smtClean="0">
                <a:solidFill>
                  <a:srgbClr val="FF0000"/>
                </a:solidFill>
                <a:latin typeface="Arial Black" panose="020B0A04020102020204" pitchFamily="34" charset="0"/>
                <a:cs typeface="Times New Roman" panose="02020603050405020304" pitchFamily="18" charset="0"/>
              </a:rPr>
              <a:t>Red</a:t>
            </a:r>
            <a:r>
              <a:rPr lang="fr-FR" sz="2000" b="1" u="sng" dirty="0" smtClean="0">
                <a:solidFill>
                  <a:srgbClr val="FF0000"/>
                </a:solidFill>
                <a:latin typeface="Arial Black" panose="020B0A04020102020204" pitchFamily="34" charset="0"/>
                <a:cs typeface="Times New Roman" panose="02020603050405020304" pitchFamily="18" charset="0"/>
              </a:rPr>
              <a:t> laser</a:t>
            </a:r>
            <a:r>
              <a:rPr lang="fr-FR" sz="2000" b="1" dirty="0" smtClean="0">
                <a:solidFill>
                  <a:srgbClr val="FF0000"/>
                </a:solidFill>
                <a:latin typeface="Arial Black" panose="020B0A04020102020204" pitchFamily="34" charset="0"/>
                <a:cs typeface="Times New Roman" panose="02020603050405020304" pitchFamily="18" charset="0"/>
              </a:rPr>
              <a:t> </a:t>
            </a:r>
          </a:p>
          <a:p>
            <a:pPr algn="ctr"/>
            <a:r>
              <a:rPr lang="fr-FR" sz="2000" b="1" dirty="0" smtClean="0">
                <a:solidFill>
                  <a:srgbClr val="FF0000"/>
                </a:solidFill>
                <a:latin typeface="Arial Black" panose="020B0A04020102020204" pitchFamily="34" charset="0"/>
                <a:cs typeface="Times New Roman" panose="02020603050405020304" pitchFamily="18" charset="0"/>
              </a:rPr>
              <a:t>(637nm)</a:t>
            </a:r>
          </a:p>
        </p:txBody>
      </p:sp>
      <p:sp>
        <p:nvSpPr>
          <p:cNvPr id="119" name="Oval 11"/>
          <p:cNvSpPr>
            <a:spLocks noChangeArrowheads="1"/>
          </p:cNvSpPr>
          <p:nvPr/>
        </p:nvSpPr>
        <p:spPr bwMode="auto">
          <a:xfrm>
            <a:off x="4114800" y="3048000"/>
            <a:ext cx="838200" cy="838200"/>
          </a:xfrm>
          <a:prstGeom prst="ellipse">
            <a:avLst/>
          </a:prstGeom>
          <a:gradFill rotWithShape="1">
            <a:gsLst>
              <a:gs pos="0">
                <a:srgbClr val="FF6600"/>
              </a:gs>
              <a:gs pos="100000">
                <a:srgbClr val="FF0000"/>
              </a:gs>
            </a:gsLst>
            <a:path path="shape">
              <a:fillToRect l="50000" t="50000" r="50000" b="50000"/>
            </a:path>
          </a:gradFill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20" name="Oval 10"/>
          <p:cNvSpPr>
            <a:spLocks noChangeArrowheads="1"/>
          </p:cNvSpPr>
          <p:nvPr/>
        </p:nvSpPr>
        <p:spPr bwMode="auto">
          <a:xfrm>
            <a:off x="1752600" y="6019800"/>
            <a:ext cx="838200" cy="838200"/>
          </a:xfrm>
          <a:prstGeom prst="ellipse">
            <a:avLst/>
          </a:prstGeom>
          <a:gradFill rotWithShape="1">
            <a:gsLst>
              <a:gs pos="0">
                <a:srgbClr val="FF0000"/>
              </a:gs>
              <a:gs pos="100000">
                <a:srgbClr val="FF0000">
                  <a:gamma/>
                  <a:shade val="72941"/>
                  <a:invGamma/>
                </a:srgbClr>
              </a:gs>
            </a:gsLst>
            <a:path path="shape">
              <a:fillToRect l="50000" t="50000" r="50000" b="50000"/>
            </a:path>
          </a:gradFill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21" name="Oval 9"/>
          <p:cNvSpPr>
            <a:spLocks noChangeArrowheads="1"/>
          </p:cNvSpPr>
          <p:nvPr/>
        </p:nvSpPr>
        <p:spPr bwMode="auto">
          <a:xfrm>
            <a:off x="1295400" y="3124200"/>
            <a:ext cx="838200" cy="838200"/>
          </a:xfrm>
          <a:prstGeom prst="ellipse">
            <a:avLst/>
          </a:prstGeom>
          <a:gradFill rotWithShape="1">
            <a:gsLst>
              <a:gs pos="0">
                <a:srgbClr val="BA2500"/>
              </a:gs>
              <a:gs pos="100000">
                <a:srgbClr val="660033"/>
              </a:gs>
            </a:gsLst>
            <a:path path="shape">
              <a:fillToRect l="50000" t="50000" r="50000" b="50000"/>
            </a:path>
          </a:gradFill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fr-FR">
              <a:solidFill>
                <a:srgbClr val="0000FF"/>
              </a:solidFill>
            </a:endParaRPr>
          </a:p>
        </p:txBody>
      </p:sp>
      <p:sp>
        <p:nvSpPr>
          <p:cNvPr id="122" name="Text Box 12"/>
          <p:cNvSpPr txBox="1">
            <a:spLocks noChangeArrowheads="1"/>
          </p:cNvSpPr>
          <p:nvPr/>
        </p:nvSpPr>
        <p:spPr bwMode="auto">
          <a:xfrm>
            <a:off x="1524000" y="3352800"/>
            <a:ext cx="381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sz="2000" b="1"/>
              <a:t>A</a:t>
            </a:r>
          </a:p>
        </p:txBody>
      </p:sp>
      <p:sp>
        <p:nvSpPr>
          <p:cNvPr id="123" name="Rectangle 13"/>
          <p:cNvSpPr>
            <a:spLocks noChangeArrowheads="1"/>
          </p:cNvSpPr>
          <p:nvPr/>
        </p:nvSpPr>
        <p:spPr bwMode="auto">
          <a:xfrm>
            <a:off x="4724400" y="5867400"/>
            <a:ext cx="838200" cy="838200"/>
          </a:xfrm>
          <a:prstGeom prst="rect">
            <a:avLst/>
          </a:prstGeom>
          <a:gradFill rotWithShape="1">
            <a:gsLst>
              <a:gs pos="0">
                <a:srgbClr val="DDDDDD">
                  <a:gamma/>
                  <a:shade val="46275"/>
                  <a:invGamma/>
                </a:srgbClr>
              </a:gs>
              <a:gs pos="50000">
                <a:srgbClr val="DDDDDD"/>
              </a:gs>
              <a:gs pos="100000">
                <a:srgbClr val="DDDDDD">
                  <a:gamma/>
                  <a:shade val="46275"/>
                  <a:invGamma/>
                </a:srgbClr>
              </a:gs>
            </a:gsLst>
            <a:lin ang="27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24" name="Text Box 14"/>
          <p:cNvSpPr txBox="1">
            <a:spLocks noChangeArrowheads="1"/>
          </p:cNvSpPr>
          <p:nvPr/>
        </p:nvSpPr>
        <p:spPr bwMode="auto">
          <a:xfrm>
            <a:off x="4343400" y="3276600"/>
            <a:ext cx="381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sz="2000" b="1" dirty="0"/>
              <a:t>C</a:t>
            </a:r>
          </a:p>
        </p:txBody>
      </p:sp>
      <p:grpSp>
        <p:nvGrpSpPr>
          <p:cNvPr id="125" name="Group 16"/>
          <p:cNvGrpSpPr>
            <a:grpSpLocks/>
          </p:cNvGrpSpPr>
          <p:nvPr/>
        </p:nvGrpSpPr>
        <p:grpSpPr bwMode="auto">
          <a:xfrm>
            <a:off x="2057400" y="3505200"/>
            <a:ext cx="619125" cy="1127125"/>
            <a:chOff x="1296" y="2352"/>
            <a:chExt cx="390" cy="710"/>
          </a:xfrm>
        </p:grpSpPr>
        <p:sp>
          <p:nvSpPr>
            <p:cNvPr id="126" name="Text Box 17"/>
            <p:cNvSpPr txBox="1">
              <a:spLocks noChangeArrowheads="1"/>
            </p:cNvSpPr>
            <p:nvPr/>
          </p:nvSpPr>
          <p:spPr bwMode="auto">
            <a:xfrm rot="-2899387">
              <a:off x="1087" y="2561"/>
              <a:ext cx="616" cy="198"/>
            </a:xfrm>
            <a:prstGeom prst="rect">
              <a:avLst/>
            </a:prstGeom>
            <a:gradFill rotWithShape="1">
              <a:gsLst>
                <a:gs pos="0">
                  <a:srgbClr val="660033"/>
                </a:gs>
                <a:gs pos="100000">
                  <a:srgbClr val="DB2B00"/>
                </a:gs>
              </a:gsLst>
              <a:lin ang="54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fr-FR" sz="1400" b="1" dirty="0" smtClean="0"/>
                <a:t>780/60</a:t>
              </a:r>
              <a:endParaRPr lang="fr-FR" sz="1400" b="1" dirty="0"/>
            </a:p>
          </p:txBody>
        </p:sp>
        <p:sp>
          <p:nvSpPr>
            <p:cNvPr id="127" name="Text Box 18"/>
            <p:cNvSpPr txBox="1">
              <a:spLocks noChangeArrowheads="1"/>
            </p:cNvSpPr>
            <p:nvPr/>
          </p:nvSpPr>
          <p:spPr bwMode="auto">
            <a:xfrm rot="-2899387">
              <a:off x="1352" y="2728"/>
              <a:ext cx="470" cy="19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fr-FR" sz="1400" b="1" dirty="0" smtClean="0"/>
                <a:t>750LP</a:t>
              </a:r>
              <a:endParaRPr lang="fr-FR" sz="1400" b="1" dirty="0"/>
            </a:p>
          </p:txBody>
        </p:sp>
      </p:grpSp>
      <p:sp>
        <p:nvSpPr>
          <p:cNvPr id="128" name="Text Box 21"/>
          <p:cNvSpPr txBox="1">
            <a:spLocks noChangeArrowheads="1"/>
          </p:cNvSpPr>
          <p:nvPr/>
        </p:nvSpPr>
        <p:spPr bwMode="auto">
          <a:xfrm rot="2355033">
            <a:off x="3516008" y="4208348"/>
            <a:ext cx="746125" cy="3151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endParaRPr lang="fr-FR" sz="1400" b="1"/>
          </a:p>
        </p:txBody>
      </p:sp>
      <p:sp>
        <p:nvSpPr>
          <p:cNvPr id="129" name="Text Box 14"/>
          <p:cNvSpPr txBox="1">
            <a:spLocks noChangeArrowheads="1"/>
          </p:cNvSpPr>
          <p:nvPr/>
        </p:nvSpPr>
        <p:spPr bwMode="auto">
          <a:xfrm>
            <a:off x="1981200" y="6248400"/>
            <a:ext cx="381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sz="2000" b="1" dirty="0" smtClean="0"/>
              <a:t>B</a:t>
            </a:r>
            <a:endParaRPr lang="fr-FR" sz="2000" b="1" dirty="0"/>
          </a:p>
        </p:txBody>
      </p:sp>
      <p:sp>
        <p:nvSpPr>
          <p:cNvPr id="130" name="Text Box 23"/>
          <p:cNvSpPr txBox="1">
            <a:spLocks noChangeArrowheads="1"/>
          </p:cNvSpPr>
          <p:nvPr/>
        </p:nvSpPr>
        <p:spPr bwMode="auto">
          <a:xfrm rot="13503736">
            <a:off x="2177466" y="5786512"/>
            <a:ext cx="977900" cy="314325"/>
          </a:xfrm>
          <a:prstGeom prst="rect">
            <a:avLst/>
          </a:prstGeom>
          <a:gradFill rotWithShape="1">
            <a:gsLst>
              <a:gs pos="0">
                <a:srgbClr val="FF0000">
                  <a:gamma/>
                  <a:shade val="72941"/>
                  <a:invGamma/>
                </a:srgbClr>
              </a:gs>
              <a:gs pos="100000">
                <a:srgbClr val="FF0000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sz="1400" b="1" dirty="0" smtClean="0"/>
              <a:t>730/45</a:t>
            </a:r>
            <a:endParaRPr lang="fr-FR" sz="1400" b="1" dirty="0"/>
          </a:p>
        </p:txBody>
      </p:sp>
      <p:sp>
        <p:nvSpPr>
          <p:cNvPr id="131" name="Text Box 24"/>
          <p:cNvSpPr txBox="1">
            <a:spLocks noChangeArrowheads="1"/>
          </p:cNvSpPr>
          <p:nvPr/>
        </p:nvSpPr>
        <p:spPr bwMode="auto">
          <a:xfrm rot="13503736">
            <a:off x="2592498" y="5487546"/>
            <a:ext cx="746125" cy="3143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sz="1400" b="1" dirty="0" smtClean="0"/>
              <a:t>690LP</a:t>
            </a:r>
            <a:endParaRPr lang="fr-FR" sz="1400" b="1" dirty="0"/>
          </a:p>
        </p:txBody>
      </p:sp>
      <p:sp>
        <p:nvSpPr>
          <p:cNvPr id="132" name="Text Box 20"/>
          <p:cNvSpPr txBox="1">
            <a:spLocks noChangeArrowheads="1"/>
          </p:cNvSpPr>
          <p:nvPr/>
        </p:nvSpPr>
        <p:spPr bwMode="auto">
          <a:xfrm rot="2355033">
            <a:off x="3681435" y="3855400"/>
            <a:ext cx="977900" cy="313500"/>
          </a:xfrm>
          <a:prstGeom prst="rect">
            <a:avLst/>
          </a:prstGeom>
          <a:gradFill rotWithShape="1">
            <a:gsLst>
              <a:gs pos="0">
                <a:srgbClr val="FF0000"/>
              </a:gs>
              <a:gs pos="100000">
                <a:srgbClr val="FF6600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sz="1400" b="1" dirty="0" smtClean="0"/>
              <a:t>670/30</a:t>
            </a:r>
            <a:endParaRPr lang="fr-FR" sz="1400" b="1" dirty="0"/>
          </a:p>
        </p:txBody>
      </p:sp>
      <p:cxnSp>
        <p:nvCxnSpPr>
          <p:cNvPr id="26" name="Connecteur droit 25"/>
          <p:cNvCxnSpPr>
            <a:stCxn id="119" idx="5"/>
            <a:endCxn id="123" idx="0"/>
          </p:cNvCxnSpPr>
          <p:nvPr/>
        </p:nvCxnSpPr>
        <p:spPr>
          <a:xfrm>
            <a:off x="4830248" y="3763448"/>
            <a:ext cx="313252" cy="210395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8" name="Connecteur droit 27"/>
          <p:cNvCxnSpPr>
            <a:endCxn id="120" idx="6"/>
          </p:cNvCxnSpPr>
          <p:nvPr/>
        </p:nvCxnSpPr>
        <p:spPr>
          <a:xfrm flipH="1">
            <a:off x="2590800" y="6438015"/>
            <a:ext cx="2133600" cy="88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0" name="Connecteur droit 29"/>
          <p:cNvCxnSpPr/>
          <p:nvPr/>
        </p:nvCxnSpPr>
        <p:spPr>
          <a:xfrm flipH="1" flipV="1">
            <a:off x="1570552" y="3956897"/>
            <a:ext cx="434792" cy="2073909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4" name="Connecteur droit 143"/>
          <p:cNvCxnSpPr/>
          <p:nvPr/>
        </p:nvCxnSpPr>
        <p:spPr>
          <a:xfrm flipH="1">
            <a:off x="2072224" y="3344130"/>
            <a:ext cx="2042576" cy="1763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" name="Rectangle 1"/>
          <p:cNvSpPr/>
          <p:nvPr/>
        </p:nvSpPr>
        <p:spPr>
          <a:xfrm>
            <a:off x="495300" y="1601333"/>
            <a:ext cx="3429000" cy="1538883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fr-FR" sz="1400" b="1" u="sng" dirty="0">
                <a:solidFill>
                  <a:srgbClr val="990033"/>
                </a:solidFill>
                <a:latin typeface="Arial Black" panose="020B0A04020102020204" pitchFamily="34" charset="0"/>
                <a:sym typeface="Wingdings" pitchFamily="2" charset="2"/>
              </a:rPr>
              <a:t>APC-Cy7 779</a:t>
            </a:r>
          </a:p>
          <a:p>
            <a:pPr>
              <a:defRPr/>
            </a:pPr>
            <a:r>
              <a:rPr lang="fr-FR" sz="1100" b="1" dirty="0" smtClean="0">
                <a:solidFill>
                  <a:srgbClr val="990033"/>
                </a:solidFill>
                <a:latin typeface="Arial Black" panose="020B0A04020102020204" pitchFamily="34" charset="0"/>
                <a:sym typeface="Wingdings" pitchFamily="2" charset="2"/>
              </a:rPr>
              <a:t>APC-H7 </a:t>
            </a:r>
            <a:r>
              <a:rPr lang="fr-FR" sz="1100" dirty="0">
                <a:solidFill>
                  <a:srgbClr val="990033"/>
                </a:solidFill>
                <a:latin typeface="Arial Black" panose="020B0A04020102020204" pitchFamily="34" charset="0"/>
                <a:sym typeface="Wingdings" pitchFamily="2" charset="2"/>
              </a:rPr>
              <a:t>780</a:t>
            </a:r>
          </a:p>
          <a:p>
            <a:pPr>
              <a:defRPr/>
            </a:pPr>
            <a:r>
              <a:rPr lang="fr-FR" sz="1100" b="1" dirty="0" smtClean="0">
                <a:solidFill>
                  <a:srgbClr val="990033"/>
                </a:solidFill>
                <a:latin typeface="Arial Black" panose="020B0A04020102020204" pitchFamily="34" charset="0"/>
                <a:sym typeface="Wingdings" pitchFamily="2" charset="2"/>
              </a:rPr>
              <a:t>APC-Alexa </a:t>
            </a:r>
            <a:r>
              <a:rPr lang="fr-FR" sz="1100" b="1" dirty="0">
                <a:solidFill>
                  <a:srgbClr val="990033"/>
                </a:solidFill>
                <a:latin typeface="Arial Black" panose="020B0A04020102020204" pitchFamily="34" charset="0"/>
                <a:sym typeface="Wingdings" pitchFamily="2" charset="2"/>
              </a:rPr>
              <a:t>Fluor </a:t>
            </a:r>
            <a:r>
              <a:rPr lang="fr-FR" sz="1100" b="1" dirty="0" smtClean="0">
                <a:solidFill>
                  <a:srgbClr val="990033"/>
                </a:solidFill>
                <a:latin typeface="Arial Black" panose="020B0A04020102020204" pitchFamily="34" charset="0"/>
                <a:sym typeface="Wingdings" pitchFamily="2" charset="2"/>
              </a:rPr>
              <a:t>750</a:t>
            </a:r>
            <a:endParaRPr lang="fr-FR" sz="1100" dirty="0">
              <a:solidFill>
                <a:srgbClr val="990033"/>
              </a:solidFill>
              <a:latin typeface="Arial Black" panose="020B0A04020102020204" pitchFamily="34" charset="0"/>
              <a:sym typeface="Wingdings" pitchFamily="2" charset="2"/>
            </a:endParaRPr>
          </a:p>
          <a:p>
            <a:pPr>
              <a:defRPr/>
            </a:pPr>
            <a:r>
              <a:rPr lang="fr-FR" sz="1100" b="1" dirty="0" smtClean="0">
                <a:solidFill>
                  <a:srgbClr val="990033"/>
                </a:solidFill>
                <a:latin typeface="Arial Black" panose="020B0A04020102020204" pitchFamily="34" charset="0"/>
                <a:sym typeface="Wingdings" pitchFamily="2" charset="2"/>
              </a:rPr>
              <a:t>Alexa </a:t>
            </a:r>
            <a:r>
              <a:rPr lang="fr-FR" sz="1100" b="1" dirty="0">
                <a:solidFill>
                  <a:srgbClr val="990033"/>
                </a:solidFill>
                <a:latin typeface="Arial Black" panose="020B0A04020102020204" pitchFamily="34" charset="0"/>
                <a:sym typeface="Wingdings" pitchFamily="2" charset="2"/>
              </a:rPr>
              <a:t>Fluor </a:t>
            </a:r>
            <a:r>
              <a:rPr lang="fr-FR" sz="1100" b="1" dirty="0" smtClean="0">
                <a:solidFill>
                  <a:srgbClr val="990033"/>
                </a:solidFill>
                <a:latin typeface="Arial Black" panose="020B0A04020102020204" pitchFamily="34" charset="0"/>
                <a:sym typeface="Wingdings" pitchFamily="2" charset="2"/>
              </a:rPr>
              <a:t>750</a:t>
            </a:r>
            <a:endParaRPr lang="fr-FR" sz="1100" dirty="0">
              <a:solidFill>
                <a:srgbClr val="990033"/>
              </a:solidFill>
              <a:latin typeface="Arial Black" panose="020B0A04020102020204" pitchFamily="34" charset="0"/>
              <a:sym typeface="Wingdings" pitchFamily="2" charset="2"/>
            </a:endParaRPr>
          </a:p>
          <a:p>
            <a:pPr>
              <a:defRPr/>
            </a:pPr>
            <a:r>
              <a:rPr lang="fr-FR" sz="1100" b="1" dirty="0" smtClean="0">
                <a:solidFill>
                  <a:srgbClr val="990033"/>
                </a:solidFill>
                <a:latin typeface="Arial Black" panose="020B0A04020102020204" pitchFamily="34" charset="0"/>
                <a:sym typeface="Wingdings" pitchFamily="2" charset="2"/>
              </a:rPr>
              <a:t>APC-Vio770</a:t>
            </a:r>
            <a:endParaRPr lang="fr-FR" sz="1100" dirty="0">
              <a:solidFill>
                <a:srgbClr val="990033"/>
              </a:solidFill>
              <a:latin typeface="Arial Black" panose="020B0A04020102020204" pitchFamily="34" charset="0"/>
              <a:sym typeface="Wingdings" pitchFamily="2" charset="2"/>
            </a:endParaRPr>
          </a:p>
          <a:p>
            <a:pPr>
              <a:defRPr/>
            </a:pPr>
            <a:r>
              <a:rPr lang="fr-FR" sz="1100" b="1" dirty="0" smtClean="0">
                <a:solidFill>
                  <a:srgbClr val="990033"/>
                </a:solidFill>
                <a:latin typeface="Arial Black" panose="020B0A04020102020204" pitchFamily="34" charset="0"/>
                <a:sym typeface="Wingdings" pitchFamily="2" charset="2"/>
              </a:rPr>
              <a:t>APC-eFluor780</a:t>
            </a:r>
            <a:endParaRPr lang="fr-FR" sz="1100" dirty="0">
              <a:solidFill>
                <a:srgbClr val="990033"/>
              </a:solidFill>
              <a:latin typeface="Arial Black" panose="020B0A04020102020204" pitchFamily="34" charset="0"/>
              <a:sym typeface="Wingdings" pitchFamily="2" charset="2"/>
            </a:endParaRPr>
          </a:p>
          <a:p>
            <a:pPr>
              <a:defRPr/>
            </a:pPr>
            <a:r>
              <a:rPr lang="fr-FR" sz="1100" b="1" dirty="0" smtClean="0">
                <a:solidFill>
                  <a:srgbClr val="990033"/>
                </a:solidFill>
                <a:latin typeface="Arial Black" panose="020B0A04020102020204" pitchFamily="34" charset="0"/>
                <a:sym typeface="Wingdings" pitchFamily="2" charset="2"/>
              </a:rPr>
              <a:t>BD FVS780</a:t>
            </a:r>
            <a:endParaRPr lang="fr-FR" sz="1100" dirty="0">
              <a:solidFill>
                <a:srgbClr val="990033"/>
              </a:solidFill>
              <a:latin typeface="Arial Black" panose="020B0A04020102020204" pitchFamily="34" charset="0"/>
              <a:sym typeface="Wingdings" pitchFamily="2" charset="2"/>
            </a:endParaRPr>
          </a:p>
          <a:p>
            <a:pPr>
              <a:defRPr/>
            </a:pPr>
            <a:endParaRPr lang="fr-FR" sz="1100" dirty="0">
              <a:latin typeface="Arial Black" panose="020B0A04020102020204" pitchFamily="34" charset="0"/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4953000" y="1631484"/>
            <a:ext cx="3429000" cy="1492716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fr-FR" sz="1400" b="1" u="sng" dirty="0" smtClean="0">
                <a:solidFill>
                  <a:srgbClr val="FF3300"/>
                </a:solidFill>
                <a:latin typeface="Arial Black" panose="020B0A04020102020204" pitchFamily="34" charset="0"/>
                <a:sym typeface="Wingdings" pitchFamily="2" charset="2"/>
              </a:rPr>
              <a:t>APC</a:t>
            </a:r>
            <a:endParaRPr lang="fr-FR" sz="1400" u="sng" dirty="0">
              <a:solidFill>
                <a:srgbClr val="FF3300"/>
              </a:solidFill>
              <a:latin typeface="Arial Black" panose="020B0A04020102020204" pitchFamily="34" charset="0"/>
              <a:sym typeface="Wingdings" pitchFamily="2" charset="2"/>
            </a:endParaRPr>
          </a:p>
          <a:p>
            <a:pPr>
              <a:defRPr/>
            </a:pPr>
            <a:r>
              <a:rPr lang="fr-FR" sz="1100" b="1" dirty="0" smtClean="0">
                <a:solidFill>
                  <a:srgbClr val="FF3300"/>
                </a:solidFill>
                <a:latin typeface="Arial Black" panose="020B0A04020102020204" pitchFamily="34" charset="0"/>
                <a:sym typeface="Wingdings" pitchFamily="2" charset="2"/>
              </a:rPr>
              <a:t>Alexa </a:t>
            </a:r>
            <a:r>
              <a:rPr lang="fr-FR" sz="1100" b="1" dirty="0">
                <a:solidFill>
                  <a:srgbClr val="FF3300"/>
                </a:solidFill>
                <a:latin typeface="Arial Black" panose="020B0A04020102020204" pitchFamily="34" charset="0"/>
                <a:sym typeface="Wingdings" pitchFamily="2" charset="2"/>
              </a:rPr>
              <a:t>Fluor </a:t>
            </a:r>
            <a:r>
              <a:rPr lang="fr-FR" sz="1100" b="1" dirty="0" smtClean="0">
                <a:solidFill>
                  <a:srgbClr val="FF3300"/>
                </a:solidFill>
                <a:latin typeface="Arial Black" panose="020B0A04020102020204" pitchFamily="34" charset="0"/>
                <a:sym typeface="Wingdings" pitchFamily="2" charset="2"/>
              </a:rPr>
              <a:t>633</a:t>
            </a:r>
            <a:endParaRPr lang="fr-FR" sz="1100" dirty="0">
              <a:solidFill>
                <a:srgbClr val="FF3300"/>
              </a:solidFill>
              <a:latin typeface="Arial Black" panose="020B0A04020102020204" pitchFamily="34" charset="0"/>
              <a:sym typeface="Wingdings" pitchFamily="2" charset="2"/>
            </a:endParaRPr>
          </a:p>
          <a:p>
            <a:pPr>
              <a:defRPr/>
            </a:pPr>
            <a:r>
              <a:rPr lang="fr-FR" sz="1100" b="1" dirty="0" smtClean="0">
                <a:solidFill>
                  <a:srgbClr val="FF3300"/>
                </a:solidFill>
                <a:latin typeface="Arial Black" panose="020B0A04020102020204" pitchFamily="34" charset="0"/>
                <a:sym typeface="Wingdings" pitchFamily="2" charset="2"/>
              </a:rPr>
              <a:t>eFluor660</a:t>
            </a:r>
            <a:endParaRPr lang="fr-FR" sz="1100" dirty="0" smtClean="0">
              <a:solidFill>
                <a:srgbClr val="FF3300"/>
              </a:solidFill>
              <a:latin typeface="Arial Black" panose="020B0A04020102020204" pitchFamily="34" charset="0"/>
              <a:sym typeface="Wingdings" pitchFamily="2" charset="2"/>
            </a:endParaRPr>
          </a:p>
          <a:p>
            <a:pPr>
              <a:defRPr/>
            </a:pPr>
            <a:r>
              <a:rPr lang="fr-FR" sz="1100" b="1" dirty="0" smtClean="0">
                <a:solidFill>
                  <a:srgbClr val="FF3300"/>
                </a:solidFill>
                <a:latin typeface="Arial Black" panose="020B0A04020102020204" pitchFamily="34" charset="0"/>
                <a:sym typeface="Wingdings" pitchFamily="2" charset="2"/>
              </a:rPr>
              <a:t>Alexa Fluor 635</a:t>
            </a:r>
            <a:endParaRPr lang="fr-FR" sz="1100" dirty="0">
              <a:solidFill>
                <a:srgbClr val="FF3300"/>
              </a:solidFill>
              <a:latin typeface="Arial Black" panose="020B0A04020102020204" pitchFamily="34" charset="0"/>
              <a:sym typeface="Wingdings" pitchFamily="2" charset="2"/>
            </a:endParaRPr>
          </a:p>
          <a:p>
            <a:pPr>
              <a:defRPr/>
            </a:pPr>
            <a:r>
              <a:rPr lang="fr-FR" sz="1100" b="1" dirty="0" smtClean="0">
                <a:solidFill>
                  <a:srgbClr val="FF3300"/>
                </a:solidFill>
                <a:latin typeface="Arial Black" panose="020B0A04020102020204" pitchFamily="34" charset="0"/>
                <a:sym typeface="Wingdings" pitchFamily="2" charset="2"/>
              </a:rPr>
              <a:t>Alexa </a:t>
            </a:r>
            <a:r>
              <a:rPr lang="fr-FR" sz="1100" b="1" dirty="0">
                <a:solidFill>
                  <a:srgbClr val="FF3300"/>
                </a:solidFill>
                <a:latin typeface="Arial Black" panose="020B0A04020102020204" pitchFamily="34" charset="0"/>
                <a:sym typeface="Wingdings" pitchFamily="2" charset="2"/>
              </a:rPr>
              <a:t>Fluor </a:t>
            </a:r>
            <a:r>
              <a:rPr lang="fr-FR" sz="1100" b="1" dirty="0" smtClean="0">
                <a:solidFill>
                  <a:srgbClr val="FF3300"/>
                </a:solidFill>
                <a:latin typeface="Arial Black" panose="020B0A04020102020204" pitchFamily="34" charset="0"/>
                <a:sym typeface="Wingdings" pitchFamily="2" charset="2"/>
              </a:rPr>
              <a:t>647</a:t>
            </a:r>
            <a:endParaRPr lang="fr-FR" sz="1100" dirty="0" smtClean="0">
              <a:solidFill>
                <a:srgbClr val="FF3300"/>
              </a:solidFill>
              <a:latin typeface="Arial Black" panose="020B0A04020102020204" pitchFamily="34" charset="0"/>
              <a:sym typeface="Wingdings" pitchFamily="2" charset="2"/>
            </a:endParaRPr>
          </a:p>
          <a:p>
            <a:pPr>
              <a:defRPr/>
            </a:pPr>
            <a:r>
              <a:rPr lang="fr-FR" sz="1100" b="1" dirty="0" smtClean="0">
                <a:solidFill>
                  <a:srgbClr val="FF3300"/>
                </a:solidFill>
                <a:latin typeface="Arial Black" panose="020B0A04020102020204" pitchFamily="34" charset="0"/>
                <a:sym typeface="Wingdings" pitchFamily="2" charset="2"/>
              </a:rPr>
              <a:t>Cy5</a:t>
            </a:r>
            <a:endParaRPr lang="fr-FR" sz="1100" dirty="0">
              <a:solidFill>
                <a:srgbClr val="FF3300"/>
              </a:solidFill>
              <a:latin typeface="Arial Black" panose="020B0A04020102020204" pitchFamily="34" charset="0"/>
              <a:sym typeface="Wingdings" pitchFamily="2" charset="2"/>
            </a:endParaRPr>
          </a:p>
          <a:p>
            <a:pPr>
              <a:defRPr/>
            </a:pPr>
            <a:r>
              <a:rPr lang="fr-FR" sz="1100" b="1" dirty="0" smtClean="0">
                <a:solidFill>
                  <a:srgbClr val="FF3300"/>
                </a:solidFill>
                <a:latin typeface="Arial Black" panose="020B0A04020102020204" pitchFamily="34" charset="0"/>
                <a:sym typeface="Wingdings" pitchFamily="2" charset="2"/>
              </a:rPr>
              <a:t>BD </a:t>
            </a:r>
            <a:r>
              <a:rPr lang="fr-FR" sz="1100" b="1" dirty="0">
                <a:solidFill>
                  <a:srgbClr val="FF3300"/>
                </a:solidFill>
                <a:latin typeface="Arial Black" panose="020B0A04020102020204" pitchFamily="34" charset="0"/>
                <a:sym typeface="Wingdings" pitchFamily="2" charset="2"/>
              </a:rPr>
              <a:t>FVS </a:t>
            </a:r>
            <a:r>
              <a:rPr lang="fr-FR" sz="1100" b="1" dirty="0" smtClean="0">
                <a:solidFill>
                  <a:srgbClr val="FF3300"/>
                </a:solidFill>
                <a:latin typeface="Arial Black" panose="020B0A04020102020204" pitchFamily="34" charset="0"/>
                <a:sym typeface="Wingdings" pitchFamily="2" charset="2"/>
              </a:rPr>
              <a:t>660</a:t>
            </a:r>
            <a:endParaRPr lang="fr-FR" sz="1100" dirty="0" smtClean="0">
              <a:solidFill>
                <a:srgbClr val="FF3300"/>
              </a:solidFill>
              <a:latin typeface="Arial Black" panose="020B0A04020102020204" pitchFamily="34" charset="0"/>
              <a:sym typeface="Wingdings" pitchFamily="2" charset="2"/>
            </a:endParaRPr>
          </a:p>
          <a:p>
            <a:pPr>
              <a:defRPr/>
            </a:pPr>
            <a:r>
              <a:rPr lang="fr-FR" sz="1100" b="1" dirty="0" err="1" smtClean="0">
                <a:solidFill>
                  <a:srgbClr val="FF3300"/>
                </a:solidFill>
                <a:latin typeface="Arial Black" panose="020B0A04020102020204" pitchFamily="34" charset="0"/>
                <a:sym typeface="Wingdings" pitchFamily="2" charset="2"/>
              </a:rPr>
              <a:t>DyLight</a:t>
            </a:r>
            <a:r>
              <a:rPr lang="fr-FR" sz="1100" b="1" dirty="0" smtClean="0">
                <a:solidFill>
                  <a:srgbClr val="FF3300"/>
                </a:solidFill>
                <a:latin typeface="Arial Black" panose="020B0A04020102020204" pitchFamily="34" charset="0"/>
                <a:sym typeface="Wingdings" pitchFamily="2" charset="2"/>
              </a:rPr>
              <a:t> 650</a:t>
            </a:r>
            <a:endParaRPr lang="fr-FR" sz="1100" dirty="0">
              <a:latin typeface="Arial Black" panose="020B0A04020102020204" pitchFamily="34" charset="0"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848665" y="6971415"/>
            <a:ext cx="3429000" cy="1154162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fr-FR" sz="1400" b="1" u="sng" dirty="0" smtClean="0">
                <a:solidFill>
                  <a:srgbClr val="FF0000"/>
                </a:solidFill>
                <a:latin typeface="Arial Black" panose="020B0A04020102020204" pitchFamily="34" charset="0"/>
                <a:sym typeface="Wingdings" pitchFamily="2" charset="2"/>
              </a:rPr>
              <a:t>APC-R700</a:t>
            </a:r>
            <a:endParaRPr lang="fr-FR" sz="1400" u="sng" dirty="0">
              <a:solidFill>
                <a:srgbClr val="FF0000"/>
              </a:solidFill>
              <a:latin typeface="Arial Black" panose="020B0A04020102020204" pitchFamily="34" charset="0"/>
              <a:sym typeface="Wingdings" pitchFamily="2" charset="2"/>
            </a:endParaRPr>
          </a:p>
          <a:p>
            <a:pPr>
              <a:defRPr/>
            </a:pPr>
            <a:r>
              <a:rPr lang="fr-FR" sz="1100" b="1" dirty="0" smtClean="0">
                <a:solidFill>
                  <a:srgbClr val="FF0000"/>
                </a:solidFill>
                <a:latin typeface="Arial Black" panose="020B0A04020102020204" pitchFamily="34" charset="0"/>
                <a:sym typeface="Wingdings" pitchFamily="2" charset="2"/>
              </a:rPr>
              <a:t>Alexa</a:t>
            </a:r>
            <a:r>
              <a:rPr lang="fr-FR" sz="1100" dirty="0" smtClean="0">
                <a:solidFill>
                  <a:srgbClr val="FF0000"/>
                </a:solidFill>
                <a:latin typeface="Arial Black" panose="020B0A04020102020204" pitchFamily="34" charset="0"/>
                <a:sym typeface="Wingdings" pitchFamily="2" charset="2"/>
              </a:rPr>
              <a:t> </a:t>
            </a:r>
            <a:r>
              <a:rPr lang="fr-FR" sz="1100" b="1" dirty="0" smtClean="0">
                <a:solidFill>
                  <a:srgbClr val="FF0000"/>
                </a:solidFill>
                <a:latin typeface="Arial Black" panose="020B0A04020102020204" pitchFamily="34" charset="0"/>
                <a:sym typeface="Wingdings" pitchFamily="2" charset="2"/>
              </a:rPr>
              <a:t>Fluor</a:t>
            </a:r>
            <a:r>
              <a:rPr lang="fr-FR" sz="1100" dirty="0" smtClean="0">
                <a:solidFill>
                  <a:srgbClr val="FF0000"/>
                </a:solidFill>
                <a:latin typeface="Arial Black" panose="020B0A04020102020204" pitchFamily="34" charset="0"/>
                <a:sym typeface="Wingdings" pitchFamily="2" charset="2"/>
              </a:rPr>
              <a:t> </a:t>
            </a:r>
            <a:r>
              <a:rPr lang="fr-FR" sz="1100" b="1" dirty="0" smtClean="0">
                <a:solidFill>
                  <a:srgbClr val="FF0000"/>
                </a:solidFill>
                <a:latin typeface="Arial Black" panose="020B0A04020102020204" pitchFamily="34" charset="0"/>
                <a:sym typeface="Wingdings" pitchFamily="2" charset="2"/>
              </a:rPr>
              <a:t>680</a:t>
            </a:r>
            <a:endParaRPr lang="fr-FR" sz="1100" dirty="0" smtClean="0">
              <a:solidFill>
                <a:srgbClr val="FF0000"/>
              </a:solidFill>
              <a:latin typeface="Arial Black" panose="020B0A04020102020204" pitchFamily="34" charset="0"/>
              <a:sym typeface="Wingdings" pitchFamily="2" charset="2"/>
            </a:endParaRPr>
          </a:p>
          <a:p>
            <a:pPr>
              <a:defRPr/>
            </a:pPr>
            <a:r>
              <a:rPr lang="fr-FR" sz="1100" b="1" dirty="0" err="1" smtClean="0">
                <a:solidFill>
                  <a:srgbClr val="FF0000"/>
                </a:solidFill>
                <a:latin typeface="Arial Black" panose="020B0A04020102020204" pitchFamily="34" charset="0"/>
                <a:sym typeface="Wingdings" pitchFamily="2" charset="2"/>
              </a:rPr>
              <a:t>DyLight</a:t>
            </a:r>
            <a:r>
              <a:rPr lang="fr-FR" sz="1100" dirty="0" smtClean="0">
                <a:solidFill>
                  <a:srgbClr val="FF0000"/>
                </a:solidFill>
                <a:latin typeface="Arial Black" panose="020B0A04020102020204" pitchFamily="34" charset="0"/>
                <a:sym typeface="Wingdings" pitchFamily="2" charset="2"/>
              </a:rPr>
              <a:t> </a:t>
            </a:r>
            <a:r>
              <a:rPr lang="fr-FR" sz="1100" b="1" dirty="0" smtClean="0">
                <a:solidFill>
                  <a:srgbClr val="FF0000"/>
                </a:solidFill>
                <a:latin typeface="Arial Black" panose="020B0A04020102020204" pitchFamily="34" charset="0"/>
                <a:sym typeface="Wingdings" pitchFamily="2" charset="2"/>
              </a:rPr>
              <a:t>680</a:t>
            </a:r>
            <a:endParaRPr lang="fr-FR" sz="1100" dirty="0" smtClean="0">
              <a:solidFill>
                <a:srgbClr val="FF0000"/>
              </a:solidFill>
              <a:latin typeface="Arial Black" panose="020B0A04020102020204" pitchFamily="34" charset="0"/>
              <a:sym typeface="Wingdings" pitchFamily="2" charset="2"/>
            </a:endParaRPr>
          </a:p>
          <a:p>
            <a:pPr>
              <a:defRPr/>
            </a:pPr>
            <a:r>
              <a:rPr lang="fr-FR" sz="1100" b="1" dirty="0" smtClean="0">
                <a:solidFill>
                  <a:srgbClr val="FF0000"/>
                </a:solidFill>
                <a:latin typeface="Arial Black" panose="020B0A04020102020204" pitchFamily="34" charset="0"/>
                <a:sym typeface="Wingdings" pitchFamily="2" charset="2"/>
              </a:rPr>
              <a:t>Alexa Fluor 700</a:t>
            </a:r>
            <a:endParaRPr lang="fr-FR" sz="1100" dirty="0" smtClean="0">
              <a:solidFill>
                <a:srgbClr val="FF0000"/>
              </a:solidFill>
              <a:latin typeface="Arial Black" panose="020B0A04020102020204" pitchFamily="34" charset="0"/>
              <a:sym typeface="Wingdings" pitchFamily="2" charset="2"/>
            </a:endParaRPr>
          </a:p>
          <a:p>
            <a:pPr>
              <a:defRPr/>
            </a:pPr>
            <a:r>
              <a:rPr lang="fr-FR" sz="1100" b="1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>APC-Cy5.5</a:t>
            </a:r>
            <a:endParaRPr lang="fr-FR" sz="1100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sym typeface="Wingdings" pitchFamily="2" charset="2"/>
            </a:endParaRPr>
          </a:p>
          <a:p>
            <a:pPr>
              <a:defRPr/>
            </a:pPr>
            <a:r>
              <a:rPr lang="fr-FR" sz="1100" b="1" dirty="0" smtClean="0">
                <a:solidFill>
                  <a:srgbClr val="FF0000"/>
                </a:solidFill>
                <a:latin typeface="Arial Black" pitchFamily="34" charset="0"/>
                <a:sym typeface="Wingdings" pitchFamily="2" charset="2"/>
              </a:rPr>
              <a:t>APC-Alexa</a:t>
            </a:r>
            <a:r>
              <a:rPr lang="fr-FR" sz="11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itchFamily="34" charset="0"/>
                <a:sym typeface="Wingdings" pitchFamily="2" charset="2"/>
              </a:rPr>
              <a:t> </a:t>
            </a:r>
            <a:r>
              <a:rPr lang="fr-FR" sz="1100" dirty="0" smtClean="0">
                <a:solidFill>
                  <a:srgbClr val="FF0000"/>
                </a:solidFill>
                <a:latin typeface="Arial Black" pitchFamily="34" charset="0"/>
                <a:sym typeface="Wingdings" pitchFamily="2" charset="2"/>
              </a:rPr>
              <a:t>700</a:t>
            </a:r>
            <a:endParaRPr lang="fr-FR" sz="1100" dirty="0">
              <a:solidFill>
                <a:srgbClr val="FF0000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67750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ZoneTexte 37"/>
          <p:cNvSpPr txBox="1"/>
          <p:nvPr/>
        </p:nvSpPr>
        <p:spPr>
          <a:xfrm>
            <a:off x="1133128" y="40544"/>
            <a:ext cx="488667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200" b="1" u="sng" dirty="0" smtClean="0">
                <a:latin typeface="Arial Black" panose="020B0A04020102020204" pitchFamily="34" charset="0"/>
                <a:cs typeface="Times New Roman" panose="02020603050405020304" pitchFamily="18" charset="0"/>
              </a:rPr>
              <a:t>Configuration du </a:t>
            </a:r>
            <a:r>
              <a:rPr lang="fr-FR" sz="2200" b="1" u="sng" dirty="0" err="1" smtClean="0">
                <a:latin typeface="Arial Black" panose="020B0A04020102020204" pitchFamily="34" charset="0"/>
                <a:cs typeface="Times New Roman" panose="02020603050405020304" pitchFamily="18" charset="0"/>
              </a:rPr>
              <a:t>Symphony</a:t>
            </a:r>
            <a:r>
              <a:rPr lang="fr-FR" sz="2200" b="1" u="sng" dirty="0" smtClean="0">
                <a:latin typeface="Arial Black" panose="020B0A04020102020204" pitchFamily="34" charset="0"/>
                <a:cs typeface="Times New Roman" panose="02020603050405020304" pitchFamily="18" charset="0"/>
              </a:rPr>
              <a:t> </a:t>
            </a:r>
          </a:p>
          <a:p>
            <a:pPr algn="ctr"/>
            <a:r>
              <a:rPr lang="fr-FR" sz="2200" b="1" dirty="0" smtClean="0">
                <a:latin typeface="Arial Black" panose="020B0A04020102020204" pitchFamily="34" charset="0"/>
                <a:cs typeface="Times New Roman" panose="02020603050405020304" pitchFamily="18" charset="0"/>
              </a:rPr>
              <a:t>(PT </a:t>
            </a:r>
            <a:r>
              <a:rPr lang="fr-FR" sz="2200" b="1" dirty="0" err="1" smtClean="0">
                <a:latin typeface="Arial Black" panose="020B0A04020102020204" pitchFamily="34" charset="0"/>
                <a:cs typeface="Times New Roman" panose="02020603050405020304" pitchFamily="18" charset="0"/>
              </a:rPr>
              <a:t>Cytométrie</a:t>
            </a:r>
            <a:r>
              <a:rPr lang="fr-FR" sz="2200" b="1" dirty="0" smtClean="0">
                <a:latin typeface="Arial Black" panose="020B0A04020102020204" pitchFamily="34" charset="0"/>
                <a:cs typeface="Times New Roman" panose="02020603050405020304" pitchFamily="18" charset="0"/>
              </a:rPr>
              <a:t> </a:t>
            </a:r>
            <a:r>
              <a:rPr lang="fr-FR" sz="2200" b="1" dirty="0" err="1" smtClean="0">
                <a:latin typeface="Arial Black" panose="020B0A04020102020204" pitchFamily="34" charset="0"/>
                <a:cs typeface="Times New Roman" panose="02020603050405020304" pitchFamily="18" charset="0"/>
              </a:rPr>
              <a:t>INFINITy</a:t>
            </a:r>
            <a:r>
              <a:rPr lang="fr-FR" sz="2200" b="1" dirty="0" smtClean="0">
                <a:latin typeface="Arial Black" panose="020B0A04020102020204" pitchFamily="34" charset="0"/>
                <a:cs typeface="Times New Roman" panose="02020603050405020304" pitchFamily="18" charset="0"/>
              </a:rPr>
              <a:t>)</a:t>
            </a:r>
            <a:endParaRPr lang="fr-FR" sz="2200" b="1" dirty="0">
              <a:latin typeface="Arial Black" panose="020B0A04020102020204" pitchFamily="34" charset="0"/>
              <a:cs typeface="Times New Roman" panose="02020603050405020304" pitchFamily="18" charset="0"/>
            </a:endParaRPr>
          </a:p>
        </p:txBody>
      </p:sp>
      <p:grpSp>
        <p:nvGrpSpPr>
          <p:cNvPr id="40" name="Group 45"/>
          <p:cNvGrpSpPr>
            <a:grpSpLocks/>
          </p:cNvGrpSpPr>
          <p:nvPr/>
        </p:nvGrpSpPr>
        <p:grpSpPr bwMode="auto">
          <a:xfrm>
            <a:off x="533400" y="2133600"/>
            <a:ext cx="5867400" cy="5715000"/>
            <a:chOff x="336" y="1344"/>
            <a:chExt cx="3696" cy="3600"/>
          </a:xfrm>
        </p:grpSpPr>
        <p:sp>
          <p:nvSpPr>
            <p:cNvPr id="41" name="Oval 10"/>
            <p:cNvSpPr>
              <a:spLocks noChangeArrowheads="1"/>
            </p:cNvSpPr>
            <p:nvPr/>
          </p:nvSpPr>
          <p:spPr bwMode="auto">
            <a:xfrm>
              <a:off x="624" y="1536"/>
              <a:ext cx="3168" cy="3072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43" name="Oval 7"/>
            <p:cNvSpPr>
              <a:spLocks noChangeArrowheads="1"/>
            </p:cNvSpPr>
            <p:nvPr/>
          </p:nvSpPr>
          <p:spPr bwMode="auto">
            <a:xfrm>
              <a:off x="1440" y="1344"/>
              <a:ext cx="528" cy="528"/>
            </a:xfrm>
            <a:prstGeom prst="ellipse">
              <a:avLst/>
            </a:prstGeom>
            <a:gradFill flip="none" rotWithShape="1">
              <a:gsLst>
                <a:gs pos="0">
                  <a:srgbClr val="D11A1A">
                    <a:shade val="30000"/>
                    <a:satMod val="115000"/>
                  </a:srgbClr>
                </a:gs>
                <a:gs pos="50000">
                  <a:srgbClr val="D11A1A">
                    <a:shade val="67500"/>
                    <a:satMod val="115000"/>
                  </a:srgbClr>
                </a:gs>
                <a:gs pos="100000">
                  <a:srgbClr val="D11A1A">
                    <a:shade val="100000"/>
                    <a:satMod val="115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fr-FR" sz="2400" b="1" dirty="0" smtClean="0"/>
                <a:t>B</a:t>
              </a:r>
              <a:endParaRPr lang="fr-FR" sz="2400" b="1" dirty="0"/>
            </a:p>
          </p:txBody>
        </p:sp>
        <p:sp>
          <p:nvSpPr>
            <p:cNvPr id="44" name="Rectangle 8"/>
            <p:cNvSpPr>
              <a:spLocks noChangeArrowheads="1"/>
            </p:cNvSpPr>
            <p:nvPr/>
          </p:nvSpPr>
          <p:spPr bwMode="auto">
            <a:xfrm rot="2089934">
              <a:off x="624" y="2016"/>
              <a:ext cx="528" cy="528"/>
            </a:xfrm>
            <a:prstGeom prst="rect">
              <a:avLst/>
            </a:prstGeom>
            <a:gradFill rotWithShape="1">
              <a:gsLst>
                <a:gs pos="0">
                  <a:srgbClr val="666666"/>
                </a:gs>
                <a:gs pos="50000">
                  <a:srgbClr val="DDDDDD"/>
                </a:gs>
                <a:gs pos="100000">
                  <a:srgbClr val="666666"/>
                </a:gs>
              </a:gsLst>
              <a:lin ang="2700000" scaled="1"/>
            </a:gra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45" name="Oval 11"/>
            <p:cNvSpPr>
              <a:spLocks noChangeArrowheads="1"/>
            </p:cNvSpPr>
            <p:nvPr/>
          </p:nvSpPr>
          <p:spPr bwMode="auto">
            <a:xfrm>
              <a:off x="864" y="3984"/>
              <a:ext cx="528" cy="528"/>
            </a:xfrm>
            <a:prstGeom prst="ellipse">
              <a:avLst/>
            </a:prstGeom>
            <a:gradFill flip="none" rotWithShape="1">
              <a:gsLst>
                <a:gs pos="0">
                  <a:srgbClr val="FFFF00">
                    <a:shade val="30000"/>
                    <a:satMod val="115000"/>
                  </a:srgbClr>
                </a:gs>
                <a:gs pos="50000">
                  <a:srgbClr val="FFFF00">
                    <a:shade val="67500"/>
                    <a:satMod val="115000"/>
                  </a:srgbClr>
                </a:gs>
                <a:gs pos="100000">
                  <a:srgbClr val="FFFF00">
                    <a:shade val="100000"/>
                    <a:satMod val="115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fr-FR" sz="2400" b="1" dirty="0" smtClean="0"/>
                <a:t>E</a:t>
              </a:r>
              <a:endParaRPr lang="fr-FR" sz="2400" b="1" dirty="0"/>
            </a:p>
          </p:txBody>
        </p:sp>
        <p:sp>
          <p:nvSpPr>
            <p:cNvPr id="46" name="Oval 14"/>
            <p:cNvSpPr>
              <a:spLocks noChangeArrowheads="1"/>
            </p:cNvSpPr>
            <p:nvPr/>
          </p:nvSpPr>
          <p:spPr bwMode="auto">
            <a:xfrm>
              <a:off x="3504" y="3216"/>
              <a:ext cx="528" cy="528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fr-FR" sz="2400" b="1" dirty="0" smtClean="0"/>
                <a:t>H</a:t>
              </a:r>
              <a:endParaRPr lang="fr-FR" sz="2400" b="1" dirty="0"/>
            </a:p>
          </p:txBody>
        </p:sp>
        <p:sp>
          <p:nvSpPr>
            <p:cNvPr id="47" name="Oval 15"/>
            <p:cNvSpPr>
              <a:spLocks noChangeArrowheads="1"/>
            </p:cNvSpPr>
            <p:nvPr/>
          </p:nvSpPr>
          <p:spPr bwMode="auto">
            <a:xfrm>
              <a:off x="2928" y="4080"/>
              <a:ext cx="528" cy="528"/>
            </a:xfrm>
            <a:prstGeom prst="ellipse">
              <a:avLst/>
            </a:prstGeom>
            <a:gradFill flip="none" rotWithShape="1">
              <a:gsLst>
                <a:gs pos="0">
                  <a:srgbClr val="A92853">
                    <a:shade val="30000"/>
                    <a:satMod val="115000"/>
                  </a:srgbClr>
                </a:gs>
                <a:gs pos="50000">
                  <a:srgbClr val="A92853">
                    <a:shade val="67500"/>
                    <a:satMod val="115000"/>
                  </a:srgbClr>
                </a:gs>
                <a:gs pos="100000">
                  <a:srgbClr val="A92853">
                    <a:shade val="100000"/>
                    <a:satMod val="115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fr-FR" sz="2400" b="1" dirty="0" smtClean="0"/>
                <a:t>A</a:t>
              </a:r>
              <a:endParaRPr lang="fr-FR" b="1" dirty="0"/>
            </a:p>
          </p:txBody>
        </p:sp>
        <p:sp>
          <p:nvSpPr>
            <p:cNvPr id="48" name="Oval 16"/>
            <p:cNvSpPr>
              <a:spLocks noChangeArrowheads="1"/>
            </p:cNvSpPr>
            <p:nvPr/>
          </p:nvSpPr>
          <p:spPr bwMode="auto">
            <a:xfrm>
              <a:off x="1824" y="4416"/>
              <a:ext cx="528" cy="528"/>
            </a:xfrm>
            <a:prstGeom prst="ellipse">
              <a:avLst/>
            </a:prstGeom>
            <a:gradFill flip="none" rotWithShape="1">
              <a:gsLst>
                <a:gs pos="0">
                  <a:srgbClr val="FF3300">
                    <a:shade val="30000"/>
                    <a:satMod val="115000"/>
                  </a:srgbClr>
                </a:gs>
                <a:gs pos="50000">
                  <a:srgbClr val="FF3300">
                    <a:shade val="67500"/>
                    <a:satMod val="115000"/>
                  </a:srgbClr>
                </a:gs>
                <a:gs pos="100000">
                  <a:srgbClr val="FF3300">
                    <a:shade val="100000"/>
                    <a:satMod val="115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fr-FR" sz="2400" b="1" dirty="0" smtClean="0"/>
                <a:t>C</a:t>
              </a:r>
              <a:endParaRPr lang="fr-FR" sz="2400" b="1" dirty="0"/>
            </a:p>
          </p:txBody>
        </p:sp>
        <p:sp>
          <p:nvSpPr>
            <p:cNvPr id="49" name="Oval 17"/>
            <p:cNvSpPr>
              <a:spLocks noChangeArrowheads="1"/>
            </p:cNvSpPr>
            <p:nvPr/>
          </p:nvSpPr>
          <p:spPr bwMode="auto">
            <a:xfrm>
              <a:off x="336" y="3072"/>
              <a:ext cx="528" cy="528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fr-FR" sz="2400" b="1" dirty="0" smtClean="0"/>
                <a:t>G</a:t>
              </a:r>
              <a:endParaRPr lang="fr-FR" sz="2400" b="1" dirty="0"/>
            </a:p>
          </p:txBody>
        </p:sp>
        <p:grpSp>
          <p:nvGrpSpPr>
            <p:cNvPr id="50" name="Group 21"/>
            <p:cNvGrpSpPr>
              <a:grpSpLocks/>
            </p:cNvGrpSpPr>
            <p:nvPr/>
          </p:nvGrpSpPr>
          <p:grpSpPr bwMode="auto">
            <a:xfrm rot="4017448">
              <a:off x="2416" y="1808"/>
              <a:ext cx="390" cy="710"/>
              <a:chOff x="1296" y="2352"/>
              <a:chExt cx="390" cy="710"/>
            </a:xfrm>
          </p:grpSpPr>
          <p:sp>
            <p:nvSpPr>
              <p:cNvPr id="71" name="Text Box 22"/>
              <p:cNvSpPr txBox="1">
                <a:spLocks noChangeArrowheads="1"/>
              </p:cNvSpPr>
              <p:nvPr/>
            </p:nvSpPr>
            <p:spPr bwMode="auto">
              <a:xfrm rot="-2899387">
                <a:off x="1087" y="2561"/>
                <a:ext cx="616" cy="198"/>
              </a:xfrm>
              <a:prstGeom prst="rect">
                <a:avLst/>
              </a:prstGeom>
              <a:solidFill>
                <a:srgbClr val="FFA64E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fr-FR" sz="1400" b="1" dirty="0" smtClean="0"/>
                  <a:t>610/20</a:t>
                </a:r>
                <a:endParaRPr lang="fr-FR" sz="1400" b="1" dirty="0"/>
              </a:p>
            </p:txBody>
          </p:sp>
          <p:sp>
            <p:nvSpPr>
              <p:cNvPr id="72" name="Text Box 23"/>
              <p:cNvSpPr txBox="1">
                <a:spLocks noChangeArrowheads="1"/>
              </p:cNvSpPr>
              <p:nvPr/>
            </p:nvSpPr>
            <p:spPr bwMode="auto">
              <a:xfrm rot="-2899387">
                <a:off x="1352" y="2728"/>
                <a:ext cx="470" cy="198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fr-FR" sz="1400" b="1" dirty="0" smtClean="0"/>
                  <a:t>600LP</a:t>
                </a:r>
                <a:endParaRPr lang="fr-FR" sz="1400" b="1" dirty="0"/>
              </a:p>
            </p:txBody>
          </p:sp>
        </p:grpSp>
        <p:grpSp>
          <p:nvGrpSpPr>
            <p:cNvPr id="52" name="Group 30"/>
            <p:cNvGrpSpPr>
              <a:grpSpLocks/>
            </p:cNvGrpSpPr>
            <p:nvPr/>
          </p:nvGrpSpPr>
          <p:grpSpPr bwMode="auto">
            <a:xfrm rot="1641586">
              <a:off x="1680" y="1776"/>
              <a:ext cx="390" cy="710"/>
              <a:chOff x="1296" y="2352"/>
              <a:chExt cx="390" cy="710"/>
            </a:xfrm>
          </p:grpSpPr>
          <p:sp>
            <p:nvSpPr>
              <p:cNvPr id="67" name="Text Box 31"/>
              <p:cNvSpPr txBox="1">
                <a:spLocks noChangeArrowheads="1"/>
              </p:cNvSpPr>
              <p:nvPr/>
            </p:nvSpPr>
            <p:spPr bwMode="auto">
              <a:xfrm rot="-2899387">
                <a:off x="1087" y="2561"/>
                <a:ext cx="616" cy="198"/>
              </a:xfrm>
              <a:prstGeom prst="rect">
                <a:avLst/>
              </a:prstGeom>
              <a:gradFill flip="none" rotWithShape="1">
                <a:gsLst>
                  <a:gs pos="0">
                    <a:srgbClr val="C82B00">
                      <a:shade val="30000"/>
                      <a:satMod val="115000"/>
                    </a:srgbClr>
                  </a:gs>
                  <a:gs pos="50000">
                    <a:srgbClr val="C82B00">
                      <a:shade val="67500"/>
                      <a:satMod val="115000"/>
                    </a:srgbClr>
                  </a:gs>
                  <a:gs pos="100000">
                    <a:srgbClr val="C82B00">
                      <a:shade val="100000"/>
                      <a:satMod val="115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fr-FR" sz="1400" b="1" dirty="0" smtClean="0"/>
                  <a:t>710/50</a:t>
                </a:r>
                <a:endParaRPr lang="fr-FR" sz="1400" b="1" dirty="0"/>
              </a:p>
            </p:txBody>
          </p:sp>
          <p:sp>
            <p:nvSpPr>
              <p:cNvPr id="68" name="Text Box 32"/>
              <p:cNvSpPr txBox="1">
                <a:spLocks noChangeArrowheads="1"/>
              </p:cNvSpPr>
              <p:nvPr/>
            </p:nvSpPr>
            <p:spPr bwMode="auto">
              <a:xfrm rot="-2899387">
                <a:off x="1352" y="2728"/>
                <a:ext cx="470" cy="198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fr-FR" sz="1400" b="1" dirty="0" smtClean="0"/>
                  <a:t>685LP</a:t>
                </a:r>
                <a:endParaRPr lang="fr-FR" sz="1400" b="1" dirty="0"/>
              </a:p>
            </p:txBody>
          </p:sp>
        </p:grpSp>
        <p:grpSp>
          <p:nvGrpSpPr>
            <p:cNvPr id="53" name="Group 33"/>
            <p:cNvGrpSpPr>
              <a:grpSpLocks/>
            </p:cNvGrpSpPr>
            <p:nvPr/>
          </p:nvGrpSpPr>
          <p:grpSpPr bwMode="auto">
            <a:xfrm rot="-10304376">
              <a:off x="2592" y="3648"/>
              <a:ext cx="390" cy="710"/>
              <a:chOff x="1296" y="2352"/>
              <a:chExt cx="390" cy="710"/>
            </a:xfrm>
          </p:grpSpPr>
          <p:sp>
            <p:nvSpPr>
              <p:cNvPr id="65" name="Text Box 34"/>
              <p:cNvSpPr txBox="1">
                <a:spLocks noChangeArrowheads="1"/>
              </p:cNvSpPr>
              <p:nvPr/>
            </p:nvSpPr>
            <p:spPr bwMode="auto">
              <a:xfrm rot="-2899387">
                <a:off x="1087" y="2561"/>
                <a:ext cx="616" cy="198"/>
              </a:xfrm>
              <a:prstGeom prst="rect">
                <a:avLst/>
              </a:prstGeom>
              <a:solidFill>
                <a:srgbClr val="851439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fr-FR" sz="1400" b="1" dirty="0" smtClean="0"/>
                  <a:t>780/60</a:t>
                </a:r>
                <a:endParaRPr lang="fr-FR" sz="1400" b="1" dirty="0"/>
              </a:p>
            </p:txBody>
          </p:sp>
          <p:sp>
            <p:nvSpPr>
              <p:cNvPr id="66" name="Text Box 35"/>
              <p:cNvSpPr txBox="1">
                <a:spLocks noChangeArrowheads="1"/>
              </p:cNvSpPr>
              <p:nvPr/>
            </p:nvSpPr>
            <p:spPr bwMode="auto">
              <a:xfrm rot="-2899387">
                <a:off x="1352" y="2728"/>
                <a:ext cx="470" cy="198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fr-FR" sz="1400" b="1" dirty="0" smtClean="0"/>
                  <a:t>750LP</a:t>
                </a:r>
                <a:endParaRPr lang="fr-FR" sz="1400" b="1" dirty="0"/>
              </a:p>
            </p:txBody>
          </p:sp>
        </p:grpSp>
        <p:grpSp>
          <p:nvGrpSpPr>
            <p:cNvPr id="54" name="Group 36"/>
            <p:cNvGrpSpPr>
              <a:grpSpLocks/>
            </p:cNvGrpSpPr>
            <p:nvPr/>
          </p:nvGrpSpPr>
          <p:grpSpPr bwMode="auto">
            <a:xfrm rot="-7461217">
              <a:off x="1888" y="3776"/>
              <a:ext cx="390" cy="710"/>
              <a:chOff x="1296" y="2352"/>
              <a:chExt cx="390" cy="710"/>
            </a:xfrm>
          </p:grpSpPr>
          <p:sp>
            <p:nvSpPr>
              <p:cNvPr id="63" name="Text Box 37"/>
              <p:cNvSpPr txBox="1">
                <a:spLocks noChangeArrowheads="1"/>
              </p:cNvSpPr>
              <p:nvPr/>
            </p:nvSpPr>
            <p:spPr bwMode="auto">
              <a:xfrm rot="-2899387">
                <a:off x="1087" y="2561"/>
                <a:ext cx="616" cy="198"/>
              </a:xfrm>
              <a:prstGeom prst="rect">
                <a:avLst/>
              </a:prstGeom>
              <a:gradFill flip="none" rotWithShape="1">
                <a:gsLst>
                  <a:gs pos="0">
                    <a:srgbClr val="FF3300">
                      <a:shade val="30000"/>
                      <a:satMod val="115000"/>
                    </a:srgbClr>
                  </a:gs>
                  <a:gs pos="50000">
                    <a:srgbClr val="FF3300">
                      <a:shade val="67500"/>
                      <a:satMod val="115000"/>
                    </a:srgbClr>
                  </a:gs>
                  <a:gs pos="100000">
                    <a:srgbClr val="FF3300">
                      <a:shade val="100000"/>
                      <a:satMod val="115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fr-FR" sz="1400" b="1" dirty="0" smtClean="0"/>
                  <a:t>670/30</a:t>
                </a:r>
                <a:endParaRPr lang="fr-FR" sz="1400" b="1" dirty="0"/>
              </a:p>
            </p:txBody>
          </p:sp>
          <p:sp>
            <p:nvSpPr>
              <p:cNvPr id="64" name="Text Box 38"/>
              <p:cNvSpPr txBox="1">
                <a:spLocks noChangeArrowheads="1"/>
              </p:cNvSpPr>
              <p:nvPr/>
            </p:nvSpPr>
            <p:spPr bwMode="auto">
              <a:xfrm rot="-2899387">
                <a:off x="1352" y="2728"/>
                <a:ext cx="470" cy="198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fr-FR" sz="1400" b="1" dirty="0" smtClean="0"/>
                  <a:t>635LP</a:t>
                </a:r>
                <a:endParaRPr lang="fr-FR" sz="1400" b="1" dirty="0"/>
              </a:p>
            </p:txBody>
          </p:sp>
        </p:grpSp>
        <p:grpSp>
          <p:nvGrpSpPr>
            <p:cNvPr id="55" name="Group 39"/>
            <p:cNvGrpSpPr>
              <a:grpSpLocks/>
            </p:cNvGrpSpPr>
            <p:nvPr/>
          </p:nvGrpSpPr>
          <p:grpSpPr bwMode="auto">
            <a:xfrm rot="-5148349">
              <a:off x="1264" y="3440"/>
              <a:ext cx="390" cy="710"/>
              <a:chOff x="1296" y="2352"/>
              <a:chExt cx="390" cy="710"/>
            </a:xfrm>
          </p:grpSpPr>
          <p:sp>
            <p:nvSpPr>
              <p:cNvPr id="61" name="Text Box 40"/>
              <p:cNvSpPr txBox="1">
                <a:spLocks noChangeArrowheads="1"/>
              </p:cNvSpPr>
              <p:nvPr/>
            </p:nvSpPr>
            <p:spPr bwMode="auto">
              <a:xfrm rot="-2899387">
                <a:off x="1087" y="2561"/>
                <a:ext cx="616" cy="19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fr-FR" sz="1400" b="1" dirty="0" smtClean="0"/>
                  <a:t>586/15</a:t>
                </a:r>
                <a:endParaRPr lang="fr-FR" sz="1400" b="1" dirty="0"/>
              </a:p>
            </p:txBody>
          </p:sp>
          <p:sp>
            <p:nvSpPr>
              <p:cNvPr id="62" name="Text Box 41"/>
              <p:cNvSpPr txBox="1">
                <a:spLocks noChangeArrowheads="1"/>
              </p:cNvSpPr>
              <p:nvPr/>
            </p:nvSpPr>
            <p:spPr bwMode="auto">
              <a:xfrm rot="-2899387">
                <a:off x="1352" y="2728"/>
                <a:ext cx="470" cy="198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endParaRPr lang="fr-FR" sz="1400" b="1" dirty="0"/>
              </a:p>
            </p:txBody>
          </p:sp>
        </p:grpSp>
        <p:sp>
          <p:nvSpPr>
            <p:cNvPr id="57" name="Oval 13"/>
            <p:cNvSpPr>
              <a:spLocks noChangeArrowheads="1"/>
            </p:cNvSpPr>
            <p:nvPr/>
          </p:nvSpPr>
          <p:spPr bwMode="auto">
            <a:xfrm>
              <a:off x="3360" y="2064"/>
              <a:ext cx="528" cy="528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fr-FR" sz="2400" b="1" dirty="0" smtClean="0"/>
                <a:t>F</a:t>
              </a:r>
              <a:endParaRPr lang="fr-FR" sz="2400" b="1" dirty="0"/>
            </a:p>
          </p:txBody>
        </p:sp>
        <p:sp>
          <p:nvSpPr>
            <p:cNvPr id="58" name="Oval 12"/>
            <p:cNvSpPr>
              <a:spLocks noChangeArrowheads="1"/>
            </p:cNvSpPr>
            <p:nvPr/>
          </p:nvSpPr>
          <p:spPr bwMode="auto">
            <a:xfrm>
              <a:off x="2496" y="1344"/>
              <a:ext cx="528" cy="528"/>
            </a:xfrm>
            <a:prstGeom prst="ellipse">
              <a:avLst/>
            </a:prstGeom>
            <a:gradFill flip="none" rotWithShape="1">
              <a:gsLst>
                <a:gs pos="0">
                  <a:srgbClr val="FFA64E">
                    <a:shade val="30000"/>
                    <a:satMod val="115000"/>
                  </a:srgbClr>
                </a:gs>
                <a:gs pos="50000">
                  <a:srgbClr val="FFA64E">
                    <a:shade val="67500"/>
                    <a:satMod val="115000"/>
                  </a:srgbClr>
                </a:gs>
                <a:gs pos="100000">
                  <a:srgbClr val="FFA64E">
                    <a:shade val="100000"/>
                    <a:satMod val="115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fr-FR" sz="2400" b="1" dirty="0" smtClean="0"/>
                <a:t>D</a:t>
              </a:r>
              <a:endParaRPr lang="fr-FR" sz="2400" b="1" dirty="0"/>
            </a:p>
          </p:txBody>
        </p:sp>
      </p:grpSp>
      <p:sp>
        <p:nvSpPr>
          <p:cNvPr id="75" name="ZoneTexte 74"/>
          <p:cNvSpPr txBox="1"/>
          <p:nvPr/>
        </p:nvSpPr>
        <p:spPr>
          <a:xfrm>
            <a:off x="1712358" y="767770"/>
            <a:ext cx="372821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000" b="1" u="sng" dirty="0" smtClean="0">
                <a:solidFill>
                  <a:srgbClr val="B0C10F"/>
                </a:solidFill>
                <a:latin typeface="Arial Black" panose="020B0A04020102020204" pitchFamily="34" charset="0"/>
                <a:cs typeface="Times New Roman" panose="02020603050405020304" pitchFamily="18" charset="0"/>
              </a:rPr>
              <a:t>Yellow Green Laser</a:t>
            </a:r>
            <a:endParaRPr lang="fr-FR" sz="2000" b="1" dirty="0" smtClean="0">
              <a:solidFill>
                <a:srgbClr val="B0C10F"/>
              </a:solidFill>
              <a:latin typeface="Arial Black" panose="020B0A0402010202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fr-FR" sz="2000" b="1" dirty="0" smtClean="0">
                <a:solidFill>
                  <a:srgbClr val="B0C10F"/>
                </a:solidFill>
                <a:latin typeface="Arial Black" panose="020B0A04020102020204" pitchFamily="34" charset="0"/>
                <a:cs typeface="Times New Roman" panose="02020603050405020304" pitchFamily="18" charset="0"/>
              </a:rPr>
              <a:t>(561nm)</a:t>
            </a:r>
          </a:p>
        </p:txBody>
      </p:sp>
      <p:sp>
        <p:nvSpPr>
          <p:cNvPr id="30" name="ZoneTexte 29"/>
          <p:cNvSpPr txBox="1"/>
          <p:nvPr/>
        </p:nvSpPr>
        <p:spPr>
          <a:xfrm>
            <a:off x="5469309" y="7426866"/>
            <a:ext cx="1820231" cy="98488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fr-FR" sz="1400" b="1" u="sng" dirty="0">
                <a:solidFill>
                  <a:srgbClr val="800000"/>
                </a:solidFill>
                <a:latin typeface="Arial Black" panose="020B0A04020102020204" pitchFamily="34" charset="0"/>
              </a:rPr>
              <a:t>PE-Cy7</a:t>
            </a:r>
            <a:r>
              <a:rPr lang="fr-FR" sz="1400" b="1" dirty="0">
                <a:solidFill>
                  <a:srgbClr val="800000"/>
                </a:solidFill>
                <a:latin typeface="Arial Black" panose="020B0A04020102020204" pitchFamily="34" charset="0"/>
              </a:rPr>
              <a:t> </a:t>
            </a:r>
            <a:endParaRPr lang="fr-FR" sz="1400" b="1" dirty="0" smtClean="0">
              <a:solidFill>
                <a:srgbClr val="800000"/>
              </a:solidFill>
              <a:latin typeface="Arial Black" panose="020B0A04020102020204" pitchFamily="34" charset="0"/>
            </a:endParaRPr>
          </a:p>
          <a:p>
            <a:r>
              <a:rPr lang="fr-FR" sz="1100" b="1" dirty="0" smtClean="0">
                <a:solidFill>
                  <a:srgbClr val="800000"/>
                </a:solidFill>
                <a:latin typeface="Arial Black" panose="020B0A04020102020204" pitchFamily="34" charset="0"/>
              </a:rPr>
              <a:t>BYG790-P</a:t>
            </a:r>
          </a:p>
          <a:p>
            <a:r>
              <a:rPr lang="fr-FR" sz="1100" b="1" dirty="0" smtClean="0">
                <a:solidFill>
                  <a:srgbClr val="800000"/>
                </a:solidFill>
                <a:latin typeface="Arial Black" panose="020B0A04020102020204" pitchFamily="34" charset="0"/>
              </a:rPr>
              <a:t>Pe-Vio770</a:t>
            </a:r>
          </a:p>
          <a:p>
            <a:r>
              <a:rPr lang="fr-FR" sz="1100" b="1" dirty="0" smtClean="0">
                <a:solidFill>
                  <a:srgbClr val="800000"/>
                </a:solidFill>
                <a:latin typeface="Arial Black" panose="020B0A04020102020204" pitchFamily="34" charset="0"/>
              </a:rPr>
              <a:t>RY775</a:t>
            </a:r>
            <a:endParaRPr lang="fr-FR" sz="1100" dirty="0" smtClean="0">
              <a:solidFill>
                <a:srgbClr val="800000"/>
              </a:solidFill>
              <a:latin typeface="Arial Black" panose="020B0A04020102020204" pitchFamily="34" charset="0"/>
            </a:endParaRPr>
          </a:p>
          <a:p>
            <a:endParaRPr lang="fr-FR" sz="1100" dirty="0" smtClean="0">
              <a:solidFill>
                <a:srgbClr val="800000"/>
              </a:solidFill>
              <a:latin typeface="Arial Black" panose="020B0A04020102020204" pitchFamily="34" charset="0"/>
            </a:endParaRPr>
          </a:p>
        </p:txBody>
      </p:sp>
      <p:sp>
        <p:nvSpPr>
          <p:cNvPr id="31" name="ZoneTexte 30"/>
          <p:cNvSpPr txBox="1"/>
          <p:nvPr/>
        </p:nvSpPr>
        <p:spPr>
          <a:xfrm>
            <a:off x="1004170" y="1910528"/>
            <a:ext cx="2230205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fr-FR" sz="1400" b="1" u="sng" dirty="0" smtClean="0">
                <a:solidFill>
                  <a:srgbClr val="CC0000"/>
                </a:solidFill>
                <a:latin typeface="Arial Black" panose="020B0A04020102020204" pitchFamily="34" charset="0"/>
              </a:rPr>
              <a:t>PE-Cy5.5</a:t>
            </a:r>
            <a:endParaRPr lang="fr-FR" sz="1400" b="1" u="sng" dirty="0">
              <a:solidFill>
                <a:srgbClr val="CC0000"/>
              </a:solidFill>
              <a:latin typeface="Arial Black" panose="020B0A04020102020204" pitchFamily="34" charset="0"/>
            </a:endParaRPr>
          </a:p>
          <a:p>
            <a:r>
              <a:rPr lang="fr-FR" sz="1100" b="1" dirty="0" smtClean="0">
                <a:solidFill>
                  <a:srgbClr val="CC0000"/>
                </a:solidFill>
                <a:latin typeface="Arial Black" panose="020B0A04020102020204" pitchFamily="34" charset="0"/>
              </a:rPr>
              <a:t>PE/</a:t>
            </a:r>
            <a:r>
              <a:rPr lang="fr-FR" sz="1100" b="1" dirty="0" err="1" smtClean="0">
                <a:solidFill>
                  <a:srgbClr val="CC0000"/>
                </a:solidFill>
                <a:latin typeface="Arial Black" panose="020B0A04020102020204" pitchFamily="34" charset="0"/>
              </a:rPr>
              <a:t>Fire</a:t>
            </a:r>
            <a:r>
              <a:rPr lang="fr-FR" sz="1100" b="1" dirty="0" smtClean="0">
                <a:solidFill>
                  <a:srgbClr val="CC0000"/>
                </a:solidFill>
                <a:latin typeface="Arial Black" panose="020B0A04020102020204" pitchFamily="34" charset="0"/>
              </a:rPr>
              <a:t> 700</a:t>
            </a:r>
          </a:p>
          <a:p>
            <a:r>
              <a:rPr lang="fr-FR" sz="1100" b="1" dirty="0" smtClean="0">
                <a:solidFill>
                  <a:srgbClr val="CC0000"/>
                </a:solidFill>
                <a:latin typeface="Arial Black" panose="020B0A04020102020204" pitchFamily="34" charset="0"/>
              </a:rPr>
              <a:t>RY703</a:t>
            </a:r>
            <a:endParaRPr lang="fr-FR" sz="1100" dirty="0" smtClean="0">
              <a:solidFill>
                <a:srgbClr val="CC0000"/>
              </a:solidFill>
              <a:latin typeface="Arial Black" panose="020B0A04020102020204" pitchFamily="34" charset="0"/>
            </a:endParaRPr>
          </a:p>
        </p:txBody>
      </p:sp>
      <p:sp>
        <p:nvSpPr>
          <p:cNvPr id="32" name="ZoneTexte 31"/>
          <p:cNvSpPr txBox="1"/>
          <p:nvPr/>
        </p:nvSpPr>
        <p:spPr>
          <a:xfrm>
            <a:off x="2683856" y="7993272"/>
            <a:ext cx="1820231" cy="6617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fr-FR" sz="1400" u="sng" dirty="0">
                <a:solidFill>
                  <a:srgbClr val="CC0000"/>
                </a:solidFill>
                <a:latin typeface="Arial Black" panose="020B0A04020102020204" pitchFamily="34" charset="0"/>
              </a:rPr>
              <a:t>PE-Cy5</a:t>
            </a:r>
          </a:p>
          <a:p>
            <a:r>
              <a:rPr lang="fr-FR" sz="1100" b="1" dirty="0" smtClean="0">
                <a:solidFill>
                  <a:srgbClr val="CC0000"/>
                </a:solidFill>
                <a:latin typeface="Arial Black" panose="020B0A04020102020204" pitchFamily="34" charset="0"/>
              </a:rPr>
              <a:t>BYG670-P</a:t>
            </a:r>
          </a:p>
          <a:p>
            <a:r>
              <a:rPr lang="fr-FR" sz="1100" b="1" dirty="0" smtClean="0">
                <a:solidFill>
                  <a:srgbClr val="CC0000"/>
                </a:solidFill>
                <a:latin typeface="Arial Black" panose="020B0A04020102020204" pitchFamily="34" charset="0"/>
              </a:rPr>
              <a:t>PE/</a:t>
            </a:r>
            <a:r>
              <a:rPr lang="fr-FR" sz="1100" b="1" dirty="0" err="1" smtClean="0">
                <a:solidFill>
                  <a:srgbClr val="CC0000"/>
                </a:solidFill>
                <a:latin typeface="Arial Black" panose="020B0A04020102020204" pitchFamily="34" charset="0"/>
              </a:rPr>
              <a:t>Fire</a:t>
            </a:r>
            <a:r>
              <a:rPr lang="fr-FR" sz="1100" b="1" dirty="0" smtClean="0">
                <a:solidFill>
                  <a:srgbClr val="CC0000"/>
                </a:solidFill>
                <a:latin typeface="Arial Black" panose="020B0A04020102020204" pitchFamily="34" charset="0"/>
              </a:rPr>
              <a:t> 640</a:t>
            </a:r>
            <a:endParaRPr lang="fr-FR" sz="1100" dirty="0" smtClean="0">
              <a:solidFill>
                <a:srgbClr val="CC0000"/>
              </a:solidFill>
              <a:latin typeface="Arial Black" panose="020B0A04020102020204" pitchFamily="34" charset="0"/>
            </a:endParaRPr>
          </a:p>
        </p:txBody>
      </p:sp>
      <p:sp>
        <p:nvSpPr>
          <p:cNvPr id="33" name="ZoneTexte 32"/>
          <p:cNvSpPr txBox="1"/>
          <p:nvPr/>
        </p:nvSpPr>
        <p:spPr>
          <a:xfrm>
            <a:off x="5067300" y="1204840"/>
            <a:ext cx="3050512" cy="183127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fr-FR" sz="1400" b="1" u="sng" dirty="0" smtClean="0">
                <a:solidFill>
                  <a:srgbClr val="FF6600"/>
                </a:solidFill>
                <a:latin typeface="Arial Black" panose="020B0A04020102020204" pitchFamily="34" charset="0"/>
              </a:rPr>
              <a:t>PE-CF594</a:t>
            </a:r>
            <a:endParaRPr lang="fr-FR" sz="1400" u="sng" dirty="0">
              <a:solidFill>
                <a:srgbClr val="FF6600"/>
              </a:solidFill>
              <a:latin typeface="Arial Black" panose="020B0A04020102020204" pitchFamily="34" charset="0"/>
            </a:endParaRPr>
          </a:p>
          <a:p>
            <a:r>
              <a:rPr lang="fr-FR" sz="1100" b="1" dirty="0" smtClean="0">
                <a:solidFill>
                  <a:srgbClr val="FF6600"/>
                </a:solidFill>
                <a:latin typeface="Arial Black" panose="020B0A04020102020204" pitchFamily="34" charset="0"/>
              </a:rPr>
              <a:t>PE-Vio615</a:t>
            </a:r>
            <a:endParaRPr lang="fr-FR" sz="1100" dirty="0" smtClean="0">
              <a:solidFill>
                <a:srgbClr val="FF6600"/>
              </a:solidFill>
              <a:latin typeface="Arial Black" panose="020B0A04020102020204" pitchFamily="34" charset="0"/>
            </a:endParaRPr>
          </a:p>
          <a:p>
            <a:r>
              <a:rPr lang="fr-FR" sz="1100" b="1" dirty="0" smtClean="0">
                <a:solidFill>
                  <a:srgbClr val="FF6600"/>
                </a:solidFill>
                <a:latin typeface="Arial Black" panose="020B0A04020102020204" pitchFamily="34" charset="0"/>
              </a:rPr>
              <a:t>Alexa Fluor 568</a:t>
            </a:r>
            <a:endParaRPr lang="fr-FR" sz="1100" dirty="0" smtClean="0">
              <a:solidFill>
                <a:srgbClr val="FF6600"/>
              </a:solidFill>
              <a:latin typeface="Arial Black" panose="020B0A04020102020204" pitchFamily="34" charset="0"/>
            </a:endParaRPr>
          </a:p>
          <a:p>
            <a:r>
              <a:rPr lang="fr-FR" sz="1100" b="1" dirty="0" smtClean="0">
                <a:solidFill>
                  <a:srgbClr val="FF6600"/>
                </a:solidFill>
                <a:latin typeface="Arial Black" panose="020B0A04020102020204" pitchFamily="34" charset="0"/>
              </a:rPr>
              <a:t>PE-</a:t>
            </a:r>
            <a:r>
              <a:rPr lang="fr-FR" sz="1100" b="1" dirty="0" err="1" smtClean="0">
                <a:solidFill>
                  <a:srgbClr val="FF6600"/>
                </a:solidFill>
                <a:latin typeface="Arial Black" panose="020B0A04020102020204" pitchFamily="34" charset="0"/>
              </a:rPr>
              <a:t>eFluor</a:t>
            </a:r>
            <a:r>
              <a:rPr lang="fr-FR" sz="1100" b="1" dirty="0" smtClean="0">
                <a:solidFill>
                  <a:srgbClr val="FF6600"/>
                </a:solidFill>
                <a:latin typeface="Arial Black" panose="020B0A04020102020204" pitchFamily="34" charset="0"/>
              </a:rPr>
              <a:t>® 610</a:t>
            </a:r>
            <a:endParaRPr lang="fr-FR" sz="1100" dirty="0" smtClean="0">
              <a:solidFill>
                <a:srgbClr val="FF6600"/>
              </a:solidFill>
              <a:latin typeface="Arial Black" panose="020B0A04020102020204" pitchFamily="34" charset="0"/>
            </a:endParaRPr>
          </a:p>
          <a:p>
            <a:r>
              <a:rPr lang="fr-FR" sz="1100" b="1" dirty="0" smtClean="0">
                <a:solidFill>
                  <a:srgbClr val="FF6600"/>
                </a:solidFill>
                <a:latin typeface="Arial Black" panose="020B0A04020102020204" pitchFamily="34" charset="0"/>
              </a:rPr>
              <a:t>PE-</a:t>
            </a:r>
            <a:r>
              <a:rPr lang="fr-FR" sz="1100" b="1" dirty="0" err="1" smtClean="0">
                <a:solidFill>
                  <a:srgbClr val="FF6600"/>
                </a:solidFill>
                <a:latin typeface="Arial Black" panose="020B0A04020102020204" pitchFamily="34" charset="0"/>
              </a:rPr>
              <a:t>Dazzle</a:t>
            </a:r>
            <a:r>
              <a:rPr lang="fr-FR" sz="1100" b="1" dirty="0" smtClean="0">
                <a:solidFill>
                  <a:srgbClr val="FF6600"/>
                </a:solidFill>
                <a:latin typeface="Arial Black" panose="020B0A04020102020204" pitchFamily="34" charset="0"/>
              </a:rPr>
              <a:t> 594</a:t>
            </a:r>
            <a:endParaRPr lang="fr-FR" sz="1100" dirty="0" smtClean="0">
              <a:solidFill>
                <a:srgbClr val="FF6600"/>
              </a:solidFill>
              <a:latin typeface="Arial Black" panose="020B0A04020102020204" pitchFamily="34" charset="0"/>
            </a:endParaRPr>
          </a:p>
          <a:p>
            <a:r>
              <a:rPr lang="fr-FR" sz="1100" b="1" dirty="0" smtClean="0">
                <a:solidFill>
                  <a:srgbClr val="FF6600"/>
                </a:solidFill>
                <a:latin typeface="Arial Black" panose="020B0A04020102020204" pitchFamily="34" charset="0"/>
              </a:rPr>
              <a:t>PE-Texas-</a:t>
            </a:r>
            <a:r>
              <a:rPr lang="fr-FR" sz="1100" b="1" dirty="0" err="1" smtClean="0">
                <a:solidFill>
                  <a:srgbClr val="FF6600"/>
                </a:solidFill>
                <a:latin typeface="Arial Black" panose="020B0A04020102020204" pitchFamily="34" charset="0"/>
              </a:rPr>
              <a:t>Red</a:t>
            </a:r>
            <a:endParaRPr lang="fr-FR" sz="1100" dirty="0" smtClean="0">
              <a:solidFill>
                <a:srgbClr val="FF6600"/>
              </a:solidFill>
              <a:latin typeface="Arial Black" panose="020B0A04020102020204" pitchFamily="34" charset="0"/>
            </a:endParaRPr>
          </a:p>
          <a:p>
            <a:r>
              <a:rPr lang="fr-FR" sz="1100" b="1" dirty="0" smtClean="0">
                <a:solidFill>
                  <a:srgbClr val="FF6600"/>
                </a:solidFill>
                <a:latin typeface="Arial Black" panose="020B0A04020102020204" pitchFamily="34" charset="0"/>
              </a:rPr>
              <a:t>Alexa Fluor 610</a:t>
            </a:r>
            <a:endParaRPr lang="fr-FR" sz="1100" dirty="0" smtClean="0">
              <a:solidFill>
                <a:srgbClr val="FF6600"/>
              </a:solidFill>
              <a:latin typeface="Arial Black" panose="020B0A04020102020204" pitchFamily="34" charset="0"/>
            </a:endParaRPr>
          </a:p>
          <a:p>
            <a:r>
              <a:rPr lang="fr-FR" sz="1100" b="1" dirty="0" err="1" smtClean="0">
                <a:solidFill>
                  <a:srgbClr val="FF6600"/>
                </a:solidFill>
                <a:latin typeface="Arial Black" panose="020B0A04020102020204" pitchFamily="34" charset="0"/>
              </a:rPr>
              <a:t>mCherry</a:t>
            </a:r>
            <a:endParaRPr lang="fr-FR" sz="1100" b="1" dirty="0" smtClean="0">
              <a:solidFill>
                <a:srgbClr val="FF6600"/>
              </a:solidFill>
              <a:latin typeface="Arial Black" panose="020B0A04020102020204" pitchFamily="34" charset="0"/>
            </a:endParaRPr>
          </a:p>
          <a:p>
            <a:r>
              <a:rPr lang="fr-FR" sz="1100" b="1" dirty="0" smtClean="0">
                <a:solidFill>
                  <a:srgbClr val="FF6600"/>
                </a:solidFill>
                <a:latin typeface="Arial Black" panose="020B0A04020102020204" pitchFamily="34" charset="0"/>
              </a:rPr>
              <a:t>PI</a:t>
            </a:r>
          </a:p>
          <a:p>
            <a:r>
              <a:rPr lang="fr-FR" sz="1100" b="1" dirty="0" smtClean="0">
                <a:solidFill>
                  <a:srgbClr val="FF6600"/>
                </a:solidFill>
                <a:latin typeface="Arial Black" panose="020B0A04020102020204" pitchFamily="34" charset="0"/>
              </a:rPr>
              <a:t>RY610</a:t>
            </a:r>
          </a:p>
        </p:txBody>
      </p:sp>
      <p:sp>
        <p:nvSpPr>
          <p:cNvPr id="34" name="ZoneTexte 33"/>
          <p:cNvSpPr txBox="1"/>
          <p:nvPr/>
        </p:nvSpPr>
        <p:spPr>
          <a:xfrm>
            <a:off x="262537" y="7115603"/>
            <a:ext cx="2520318" cy="98488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fr-FR" sz="1400" b="1" u="sng" dirty="0">
                <a:solidFill>
                  <a:srgbClr val="FF6600"/>
                </a:solidFill>
                <a:latin typeface="Arial Black" panose="020B0A04020102020204" pitchFamily="34" charset="0"/>
              </a:rPr>
              <a:t>PE</a:t>
            </a:r>
            <a:endParaRPr lang="fr-FR" sz="1000" u="sng" dirty="0">
              <a:solidFill>
                <a:srgbClr val="FF6600"/>
              </a:solidFill>
              <a:latin typeface="Arial Black" panose="020B0A04020102020204" pitchFamily="34" charset="0"/>
            </a:endParaRPr>
          </a:p>
          <a:p>
            <a:r>
              <a:rPr lang="fr-FR" sz="1100" b="1" dirty="0" smtClean="0">
                <a:solidFill>
                  <a:srgbClr val="FF6600"/>
                </a:solidFill>
                <a:latin typeface="Arial Black" panose="020B0A04020102020204" pitchFamily="34" charset="0"/>
              </a:rPr>
              <a:t>BYG584-P</a:t>
            </a:r>
            <a:endParaRPr lang="fr-FR" sz="1200" b="1" dirty="0" smtClean="0">
              <a:solidFill>
                <a:srgbClr val="FF6600"/>
              </a:solidFill>
              <a:latin typeface="Arial Black" panose="020B0A04020102020204" pitchFamily="34" charset="0"/>
            </a:endParaRPr>
          </a:p>
          <a:p>
            <a:r>
              <a:rPr lang="fr-FR" sz="1100" b="1" dirty="0" err="1" smtClean="0">
                <a:solidFill>
                  <a:srgbClr val="FF6600"/>
                </a:solidFill>
                <a:latin typeface="Arial Black" panose="020B0A04020102020204" pitchFamily="34" charset="0"/>
              </a:rPr>
              <a:t>Ds-Red</a:t>
            </a:r>
            <a:endParaRPr lang="fr-FR" sz="1100" dirty="0" smtClean="0">
              <a:solidFill>
                <a:srgbClr val="FF6600"/>
              </a:solidFill>
              <a:latin typeface="Arial Black" panose="020B0A04020102020204" pitchFamily="34" charset="0"/>
            </a:endParaRPr>
          </a:p>
          <a:p>
            <a:r>
              <a:rPr lang="fr-FR" sz="1100" b="1" dirty="0" err="1" smtClean="0">
                <a:solidFill>
                  <a:srgbClr val="FF6600"/>
                </a:solidFill>
                <a:latin typeface="Arial Black" panose="020B0A04020102020204" pitchFamily="34" charset="0"/>
              </a:rPr>
              <a:t>Cell</a:t>
            </a:r>
            <a:r>
              <a:rPr lang="fr-FR" sz="1100" dirty="0" smtClean="0">
                <a:solidFill>
                  <a:srgbClr val="FF6600"/>
                </a:solidFill>
                <a:latin typeface="Arial Black" panose="020B0A04020102020204" pitchFamily="34" charset="0"/>
              </a:rPr>
              <a:t> </a:t>
            </a:r>
            <a:r>
              <a:rPr lang="fr-FR" sz="1100" b="1" dirty="0" err="1" smtClean="0">
                <a:solidFill>
                  <a:srgbClr val="FF6600"/>
                </a:solidFill>
                <a:latin typeface="Arial Black" panose="020B0A04020102020204" pitchFamily="34" charset="0"/>
              </a:rPr>
              <a:t>Tracker</a:t>
            </a:r>
            <a:r>
              <a:rPr lang="fr-FR" sz="1100" dirty="0" smtClean="0">
                <a:solidFill>
                  <a:srgbClr val="FF6600"/>
                </a:solidFill>
                <a:latin typeface="Arial Black" panose="020B0A04020102020204" pitchFamily="34" charset="0"/>
              </a:rPr>
              <a:t> </a:t>
            </a:r>
            <a:r>
              <a:rPr lang="fr-FR" sz="1100" b="1" dirty="0" smtClean="0">
                <a:solidFill>
                  <a:srgbClr val="FF6600"/>
                </a:solidFill>
                <a:latin typeface="Arial Black" panose="020B0A04020102020204" pitchFamily="34" charset="0"/>
              </a:rPr>
              <a:t>Orange</a:t>
            </a:r>
          </a:p>
          <a:p>
            <a:r>
              <a:rPr lang="fr-FR" sz="1100" b="1" dirty="0" smtClean="0">
                <a:solidFill>
                  <a:srgbClr val="FF6600"/>
                </a:solidFill>
                <a:latin typeface="Arial Black" panose="020B0A04020102020204" pitchFamily="34" charset="0"/>
              </a:rPr>
              <a:t>RY586</a:t>
            </a:r>
          </a:p>
        </p:txBody>
      </p:sp>
    </p:spTree>
    <p:extLst>
      <p:ext uri="{BB962C8B-B14F-4D97-AF65-F5344CB8AC3E}">
        <p14:creationId xmlns:p14="http://schemas.microsoft.com/office/powerpoint/2010/main" val="3467647711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1525</TotalTime>
  <Words>361</Words>
  <Application>Microsoft Office PowerPoint</Application>
  <PresentationFormat>Affichage à l'écran (4:3)</PresentationFormat>
  <Paragraphs>230</Paragraphs>
  <Slides>5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5</vt:i4>
      </vt:variant>
    </vt:vector>
  </HeadingPairs>
  <TitlesOfParts>
    <vt:vector size="11" baseType="lpstr">
      <vt:lpstr>Arial</vt:lpstr>
      <vt:lpstr>Arial Black</vt:lpstr>
      <vt:lpstr>Calibri</vt:lpstr>
      <vt:lpstr>Times New Roman</vt:lpstr>
      <vt:lpstr>Wingdings</vt:lpstr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Anne Laure Iscache</dc:creator>
  <cp:lastModifiedBy>Hugo Garnier</cp:lastModifiedBy>
  <cp:revision>68</cp:revision>
  <dcterms:created xsi:type="dcterms:W3CDTF">2014-11-05T13:36:51Z</dcterms:created>
  <dcterms:modified xsi:type="dcterms:W3CDTF">2024-11-29T09:54:28Z</dcterms:modified>
</cp:coreProperties>
</file>